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70" r:id="rId2"/>
  </p:sldMasterIdLst>
  <p:notesMasterIdLst>
    <p:notesMasterId r:id="rId4"/>
  </p:notesMasterIdLst>
  <p:handoutMasterIdLst>
    <p:handoutMasterId r:id="rId5"/>
  </p:handoutMasterIdLst>
  <p:sldIdLst>
    <p:sldId id="257" r:id="rId3"/>
  </p:sldIdLst>
  <p:sldSz cx="7562850" cy="10688638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59">
          <p15:clr>
            <a:srgbClr val="A4A3A4"/>
          </p15:clr>
        </p15:guide>
        <p15:guide id="2" pos="1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CAC34"/>
    <a:srgbClr val="C0C1BF"/>
    <a:srgbClr val="DADEDC"/>
    <a:srgbClr val="A5A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2" autoAdjust="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3052" y="64"/>
      </p:cViewPr>
      <p:guideLst>
        <p:guide orient="horz" pos="6559"/>
        <p:guide pos="14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-385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53618-DA3D-4D33-95F9-B88D5586414D}" type="datetimeFigureOut">
              <a:rPr lang="en-GB" smtClean="0"/>
              <a:t>08/07/2020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FFFF1-3B9C-468F-8A9F-2ADB95E743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923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B3A33-D7BD-4FA4-90B6-66E92AF38D90}" type="datetimeFigureOut">
              <a:rPr lang="es-CL" smtClean="0"/>
              <a:t>08-07-2020</a:t>
            </a:fld>
            <a:endParaRPr lang="es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D3BD8-3FD0-4BBB-87E9-E4C06DC941D1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0455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D3BD8-3FD0-4BBB-87E9-E4C06DC941D1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41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333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94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965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eg"/><Relationship Id="rId3" Type="http://schemas.openxmlformats.org/officeDocument/2006/relationships/theme" Target="../theme/theme1.xml"/><Relationship Id="rId7" Type="http://schemas.openxmlformats.org/officeDocument/2006/relationships/image" Target="../media/image4.emf"/><Relationship Id="rId12" Type="http://schemas.openxmlformats.org/officeDocument/2006/relationships/image" Target="../media/image9.jpeg"/><Relationship Id="rId1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11" Type="http://schemas.openxmlformats.org/officeDocument/2006/relationships/image" Target="../media/image8.png"/><Relationship Id="rId5" Type="http://schemas.openxmlformats.org/officeDocument/2006/relationships/image" Target="../media/image2.emf"/><Relationship Id="rId15" Type="http://schemas.openxmlformats.org/officeDocument/2006/relationships/image" Target="../media/image12.jpeg"/><Relationship Id="rId10" Type="http://schemas.openxmlformats.org/officeDocument/2006/relationships/image" Target="../media/image7.jpeg"/><Relationship Id="rId4" Type="http://schemas.openxmlformats.org/officeDocument/2006/relationships/image" Target="../media/image1.jpg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71B2D253-5942-0543-B19E-89CFACA2BB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7426" y="234272"/>
            <a:ext cx="7112000" cy="37338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90B5241-3C4D-244B-8141-BD0324ED62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13714" y="659722"/>
            <a:ext cx="2997200" cy="2882900"/>
          </a:xfrm>
          <a:prstGeom prst="rect">
            <a:avLst/>
          </a:prstGeom>
        </p:spPr>
      </p:pic>
      <p:sp>
        <p:nvSpPr>
          <p:cNvPr id="12" name="Rechteck 11"/>
          <p:cNvSpPr/>
          <p:nvPr userDrawn="1"/>
        </p:nvSpPr>
        <p:spPr>
          <a:xfrm>
            <a:off x="4285424" y="4130226"/>
            <a:ext cx="3060000" cy="6336000"/>
          </a:xfrm>
          <a:prstGeom prst="rect">
            <a:avLst/>
          </a:prstGeom>
          <a:solidFill>
            <a:srgbClr val="DADE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solidFill>
                <a:srgbClr val="C0C1BF"/>
              </a:solidFill>
              <a:latin typeface="Helvetica" pitchFamily="2" charset="0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5F7BAB62-13AE-A84B-ADB9-7EE6BCCAFDA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236817" y="935375"/>
            <a:ext cx="1257300" cy="546100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023E425D-4411-AF4B-ABA6-D2B8DA7B683F}"/>
              </a:ext>
            </a:extLst>
          </p:cNvPr>
          <p:cNvSpPr txBox="1"/>
          <p:nvPr userDrawn="1"/>
        </p:nvSpPr>
        <p:spPr>
          <a:xfrm>
            <a:off x="4935600" y="3236400"/>
            <a:ext cx="1901717" cy="130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de-DE" sz="850" b="0" dirty="0" err="1">
                <a:solidFill>
                  <a:schemeClr val="bg1"/>
                </a:solidFill>
                <a:latin typeface="Helvetica" pitchFamily="2" charset="0"/>
              </a:rPr>
              <a:t>www.braunhousehold.com</a:t>
            </a:r>
            <a:endParaRPr lang="de-DE" sz="850" b="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5CB5E9A-D4C9-4140-8811-1808C68158D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906800" y="2777248"/>
            <a:ext cx="1092200" cy="254000"/>
          </a:xfrm>
          <a:prstGeom prst="rect">
            <a:avLst/>
          </a:prstGeom>
        </p:spPr>
      </p:pic>
      <p:pic>
        <p:nvPicPr>
          <p:cNvPr id="8" name="Picture 3" descr="C:\Users\F.Ontanon\Downloads\ICON_MQ_BEAKER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753" y="739842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8" descr="Cover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358" y="428069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1" descr="Cover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21" y="659593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F.Ontanon\Downloads\ICON_MQ9_Multi_cutting_zone (1)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2" y="428069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Cover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" y="556491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Cover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" y="6446664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3" descr="Cover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" y="730186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9" descr="Cover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386" y="559122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" y="8047222"/>
            <a:ext cx="770440" cy="770440"/>
          </a:xfrm>
          <a:prstGeom prst="rect">
            <a:avLst/>
          </a:prstGeom>
        </p:spPr>
      </p:pic>
      <p:pic>
        <p:nvPicPr>
          <p:cNvPr id="19" name="Picture 23" descr="Cover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" y="894067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7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71B2D253-5942-0543-B19E-89CFACA2BB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426" y="234272"/>
            <a:ext cx="7112000" cy="37338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90B5241-3C4D-244B-8141-BD0324ED62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13714" y="659722"/>
            <a:ext cx="2997200" cy="2882900"/>
          </a:xfrm>
          <a:prstGeom prst="rect">
            <a:avLst/>
          </a:prstGeom>
        </p:spPr>
      </p:pic>
      <p:sp>
        <p:nvSpPr>
          <p:cNvPr id="12" name="Rechteck 11"/>
          <p:cNvSpPr/>
          <p:nvPr userDrawn="1"/>
        </p:nvSpPr>
        <p:spPr>
          <a:xfrm>
            <a:off x="4285424" y="4130226"/>
            <a:ext cx="3060000" cy="6336000"/>
          </a:xfrm>
          <a:prstGeom prst="rect">
            <a:avLst/>
          </a:prstGeom>
          <a:solidFill>
            <a:srgbClr val="DADE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C0C1BF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5F7BAB62-13AE-A84B-ADB9-7EE6BCCAFDA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6817" y="935375"/>
            <a:ext cx="1257300" cy="546100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023E425D-4411-AF4B-ABA6-D2B8DA7B683F}"/>
              </a:ext>
            </a:extLst>
          </p:cNvPr>
          <p:cNvSpPr txBox="1"/>
          <p:nvPr userDrawn="1"/>
        </p:nvSpPr>
        <p:spPr>
          <a:xfrm>
            <a:off x="4935600" y="3236400"/>
            <a:ext cx="1901717" cy="130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5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www.braunhousehold.com</a:t>
            </a:r>
            <a:endParaRPr kumimoji="0" lang="de-DE" sz="8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5CB5E9A-D4C9-4140-8811-1808C68158D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06800" y="2777248"/>
            <a:ext cx="10922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77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hteck 58"/>
          <p:cNvSpPr/>
          <p:nvPr/>
        </p:nvSpPr>
        <p:spPr>
          <a:xfrm>
            <a:off x="0" y="0"/>
            <a:ext cx="7562850" cy="106886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Tabella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642948"/>
              </p:ext>
            </p:extLst>
          </p:nvPr>
        </p:nvGraphicFramePr>
        <p:xfrm>
          <a:off x="4444175" y="4355099"/>
          <a:ext cx="2748443" cy="605536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1352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5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603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Model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1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MQ 9147</a:t>
                      </a:r>
                      <a:r>
                        <a:rPr lang="en-GB" sz="800" b="1" i="0" u="none" strike="noStrike" baseline="0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X</a:t>
                      </a:r>
                      <a:endParaRPr lang="en-GB" sz="800" b="1" i="0" u="none" strike="noStrike" noProof="0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3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rgbClr val="000305"/>
                          </a:solidFill>
                          <a:latin typeface="Helvetica" pitchFamily="34" charset="0"/>
                          <a:cs typeface="Helvetica" pitchFamily="34" charset="0"/>
                        </a:rPr>
                        <a:t>Type </a:t>
                      </a:r>
                      <a:endParaRPr lang="en-GB" sz="800" b="0" i="0" u="none" strike="noStrike" dirty="0">
                        <a:solidFill>
                          <a:srgbClr val="000305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 noProof="0" dirty="0" smtClean="0">
                          <a:solidFill>
                            <a:srgbClr val="000305"/>
                          </a:solidFill>
                          <a:latin typeface="Helvetica" pitchFamily="34" charset="0"/>
                          <a:cs typeface="Helvetica" pitchFamily="34" charset="0"/>
                        </a:rPr>
                        <a:t>HB901</a:t>
                      </a:r>
                      <a:r>
                        <a:rPr lang="en-GB" sz="800" b="0" i="0" u="none" strike="noStrike" baseline="0" noProof="0" dirty="0" smtClean="0">
                          <a:solidFill>
                            <a:srgbClr val="000305"/>
                          </a:solidFill>
                          <a:latin typeface="Helvetica" pitchFamily="34" charset="0"/>
                          <a:cs typeface="Helvetica" pitchFamily="34" charset="0"/>
                        </a:rPr>
                        <a:t>AI</a:t>
                      </a:r>
                      <a:endParaRPr lang="en-GB" sz="800" b="0" i="0" u="none" strike="noStrike" noProof="0" dirty="0">
                        <a:solidFill>
                          <a:srgbClr val="000305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78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Colour</a:t>
                      </a:r>
                      <a:endParaRPr lang="en-GB" sz="800" b="0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premium</a:t>
                      </a:r>
                      <a:r>
                        <a:rPr lang="en-GB" sz="800" b="0" i="0" u="none" strike="noStrike" baseline="0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 black/ </a:t>
                      </a:r>
                      <a:br>
                        <a:rPr lang="en-GB" sz="800" b="0" i="0" u="none" strike="noStrike" baseline="0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</a:br>
                      <a:r>
                        <a:rPr lang="en-GB" sz="800" b="0" i="0" u="none" strike="noStrike" baseline="0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stainless steel</a:t>
                      </a:r>
                      <a:endParaRPr lang="en-GB" sz="800" b="0" i="0" u="none" strike="noStrike" noProof="0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3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SKU (INT)</a:t>
                      </a:r>
                      <a:endParaRPr lang="en-GB" sz="800" b="0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b="0" i="0" u="none" strike="noStrike" kern="1200" dirty="0" smtClean="0">
                          <a:solidFill>
                            <a:schemeClr val="tx1"/>
                          </a:solidFill>
                          <a:latin typeface="Helvetica" pitchFamily="34" charset="0"/>
                          <a:ea typeface="+mn-ea"/>
                          <a:cs typeface="Helvetica" pitchFamily="34" charset="0"/>
                        </a:rPr>
                        <a:t>0X22111377</a:t>
                      </a:r>
                      <a:endParaRPr lang="nl-NL" sz="800" b="0" i="0" u="none" strike="noStrike" kern="1200" noProof="0" dirty="0" smtClean="0">
                        <a:solidFill>
                          <a:schemeClr val="tx1"/>
                        </a:solidFill>
                        <a:latin typeface="Helvetica" pitchFamily="34" charset="0"/>
                        <a:ea typeface="+mn-ea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3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EAN (INT)</a:t>
                      </a:r>
                      <a:endParaRPr lang="en-GB" sz="800" b="0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800" b="0" i="0" u="none" strike="noStrike" kern="1200" dirty="0" smtClean="0">
                          <a:solidFill>
                            <a:schemeClr val="tx1"/>
                          </a:solidFill>
                          <a:latin typeface="Helvetica" pitchFamily="34" charset="0"/>
                          <a:ea typeface="+mn-ea"/>
                          <a:cs typeface="Helvetica" pitchFamily="34" charset="0"/>
                        </a:rPr>
                        <a:t>8021098775153</a:t>
                      </a:r>
                      <a:endParaRPr lang="en-GB" sz="800" b="0" i="0" u="none" strike="noStrike" kern="1200" dirty="0">
                        <a:solidFill>
                          <a:schemeClr val="tx1"/>
                        </a:solidFill>
                        <a:latin typeface="Helvetica" pitchFamily="34" charset="0"/>
                        <a:ea typeface="+mn-ea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3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Power</a:t>
                      </a:r>
                      <a:endParaRPr lang="en-GB" sz="800" b="0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1200 W motor</a:t>
                      </a:r>
                      <a:endParaRPr lang="en-GB" sz="800" b="0" i="0" u="none" strike="noStrike" noProof="0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3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Shaft material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Stainless</a:t>
                      </a:r>
                      <a:r>
                        <a:rPr lang="en-GB" sz="800" b="0" i="0" u="none" strike="noStrike" baseline="0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 steel</a:t>
                      </a:r>
                      <a:endParaRPr lang="en-GB" sz="800" b="0" i="0" u="none" strike="noStrike" noProof="0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931">
                <a:tc>
                  <a:txBody>
                    <a:bodyPr/>
                    <a:lstStyle/>
                    <a:p>
                      <a:pPr marL="0" marR="0" indent="0" algn="l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Dishwasher</a:t>
                      </a:r>
                      <a:r>
                        <a:rPr lang="en-GB" sz="800" b="0" i="0" u="none" strike="noStrike" baseline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 safe</a:t>
                      </a:r>
                    </a:p>
                    <a:p>
                      <a:pPr marL="0" marR="0" indent="0" algn="l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600" b="0" i="0" u="none" strike="noStrike" baseline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(excluding motor unit and gears)</a:t>
                      </a:r>
                      <a:endParaRPr lang="en-GB" sz="600" b="0" i="0" u="none" strike="noStrike" dirty="0" smtClean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  <a:sym typeface="Wingdings"/>
                        </a:rPr>
                        <a:t></a:t>
                      </a:r>
                      <a:endParaRPr lang="en-GB" sz="800" b="0" i="0" u="none" strike="noStrike" noProof="0" dirty="0" smtClean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032">
                <a:tc>
                  <a:txBody>
                    <a:bodyPr/>
                    <a:lstStyle/>
                    <a:p>
                      <a:pPr marL="0" marR="0" indent="0" algn="l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Soft grip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  <a:sym typeface="Wingdings"/>
                        </a:rPr>
                        <a:t></a:t>
                      </a:r>
                      <a:endParaRPr lang="en-GB" sz="800" b="0" i="0" u="none" strike="noStrike" noProof="0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6032">
                <a:tc>
                  <a:txBody>
                    <a:bodyPr/>
                    <a:lstStyle/>
                    <a:p>
                      <a:pPr marL="0" marR="0" indent="0" algn="l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Eas</a:t>
                      </a:r>
                      <a:r>
                        <a:rPr lang="en-GB" sz="800" b="0" i="0" u="none" strike="noStrike" baseline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yClick+ connection</a:t>
                      </a:r>
                      <a:endParaRPr lang="en-GB" sz="800" b="0" i="0" u="none" strike="noStrike" dirty="0" smtClean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  <a:sym typeface="Wingdings"/>
                        </a:rPr>
                        <a:t></a:t>
                      </a:r>
                      <a:endParaRPr lang="en-GB" sz="800" b="0" i="0" u="none" strike="noStrike" noProof="0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6032">
                <a:tc>
                  <a:txBody>
                    <a:bodyPr/>
                    <a:lstStyle/>
                    <a:p>
                      <a:pPr marL="0" marR="0" indent="0" algn="l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dirty="0" smtClean="0">
                          <a:solidFill>
                            <a:srgbClr val="000305"/>
                          </a:solidFill>
                          <a:latin typeface="Helvetica" pitchFamily="34" charset="0"/>
                          <a:cs typeface="Helvetica" pitchFamily="34" charset="0"/>
                        </a:rPr>
                        <a:t>Speeds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 noProof="0" dirty="0" smtClean="0">
                          <a:solidFill>
                            <a:srgbClr val="000305"/>
                          </a:solidFill>
                          <a:latin typeface="Helvetica" pitchFamily="34" charset="0"/>
                          <a:cs typeface="Helvetica" pitchFamily="34" charset="0"/>
                        </a:rPr>
                        <a:t>Advanced </a:t>
                      </a:r>
                      <a:r>
                        <a:rPr lang="en-GB" sz="800" b="0" i="0" u="none" strike="noStrike" noProof="0" dirty="0" err="1" smtClean="0">
                          <a:solidFill>
                            <a:srgbClr val="000305"/>
                          </a:solidFill>
                          <a:latin typeface="Helvetica" pitchFamily="34" charset="0"/>
                          <a:cs typeface="Helvetica" pitchFamily="34" charset="0"/>
                        </a:rPr>
                        <a:t>SmartSpeed</a:t>
                      </a:r>
                      <a:endParaRPr lang="en-GB" sz="800" b="0" i="0" u="none" strike="noStrike" noProof="0" dirty="0">
                        <a:solidFill>
                          <a:srgbClr val="000305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4438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Product</a:t>
                      </a:r>
                      <a:r>
                        <a:rPr lang="en-GB" sz="800" b="0" i="0" u="none" strike="noStrike" baseline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 d</a:t>
                      </a:r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imensions </a:t>
                      </a:r>
                    </a:p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(motor + shaft)</a:t>
                      </a:r>
                      <a:endParaRPr lang="en-GB" sz="800" b="0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ca.  410 (H) x 68 Ø </a:t>
                      </a:r>
                      <a:r>
                        <a:rPr lang="en-GB" sz="800" b="0" i="0" u="none" strike="noStrike" baseline="0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 mm</a:t>
                      </a:r>
                      <a:endParaRPr lang="en-GB" sz="800" b="0" i="0" u="none" strike="noStrike" noProof="0" dirty="0" smtClean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3097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Product weight </a:t>
                      </a:r>
                      <a:b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</a:br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(motor + shaft)</a:t>
                      </a:r>
                      <a:endParaRPr lang="en-GB" sz="800" b="0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ca.  999g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9742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dirty="0" err="1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Giftbox</a:t>
                      </a:r>
                      <a:r>
                        <a:rPr lang="en-GB" sz="800" b="0" i="0" u="none" strike="noStrike" baseline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 d</a:t>
                      </a:r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imensions </a:t>
                      </a:r>
                    </a:p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(L x W x H)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ca. 18,1 x 28,8 x 50,9 cm</a:t>
                      </a:r>
                      <a:endParaRPr lang="en-GB" sz="800" b="0" i="0" u="none" strike="noStrike" noProof="0" dirty="0" smtClean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9726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err="1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Giftbox</a:t>
                      </a:r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 weight </a:t>
                      </a:r>
                      <a:b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</a:br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(incl. product)</a:t>
                      </a:r>
                      <a:endParaRPr lang="en-GB" sz="800" b="0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baseline="0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ca. </a:t>
                      </a:r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2,99 kg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3065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baseline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Master carton d</a:t>
                      </a:r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imensions </a:t>
                      </a:r>
                    </a:p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(L x W x H)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ca 58,6x 37,2 x 52,7 cm</a:t>
                      </a:r>
                      <a:endParaRPr lang="en-GB" sz="800" b="0" i="0" u="none" strike="noStrike" noProof="0" dirty="0" smtClean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6032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baseline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Master carton weight</a:t>
                      </a:r>
                      <a:endParaRPr lang="en-GB" sz="800" b="0" i="0" u="none" strike="noStrike" dirty="0" smtClean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104305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ca. 12,79 kg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603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800" b="1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Accessories include:</a:t>
                      </a:r>
                      <a:endParaRPr lang="en-GB" sz="800" b="1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700" b="0" i="0" u="none" strike="noStrike" noProof="0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603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Beaker</a:t>
                      </a:r>
                      <a:endParaRPr lang="en-GB" sz="800" b="0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  <a:sym typeface="Wingdings"/>
                        </a:rPr>
                        <a:t>600</a:t>
                      </a:r>
                      <a:r>
                        <a:rPr lang="en-GB" sz="800" b="0" i="0" u="none" strike="noStrike" baseline="0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  <a:sym typeface="Wingdings"/>
                        </a:rPr>
                        <a:t> ml </a:t>
                      </a:r>
                      <a:endParaRPr lang="en-GB" sz="800" b="0" i="0" u="none" strike="noStrike" noProof="0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603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Whisk</a:t>
                      </a:r>
                      <a:endParaRPr lang="en-GB" sz="800" b="0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3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  <a:sym typeface="Wingdings"/>
                        </a:rPr>
                        <a:t>Stainless</a:t>
                      </a:r>
                      <a:r>
                        <a:rPr lang="en-GB" sz="800" b="0" i="0" u="none" strike="noStrike" baseline="0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  <a:sym typeface="Wingdings"/>
                        </a:rPr>
                        <a:t> steel</a:t>
                      </a:r>
                      <a:endParaRPr lang="en-GB" sz="800" b="0" i="0" u="none" strike="noStrike" noProof="0" dirty="0" smtClean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603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Chopper</a:t>
                      </a:r>
                      <a:endParaRPr lang="en-GB" sz="800" b="0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3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  <a:sym typeface="Wingdings"/>
                        </a:rPr>
                        <a:t>350ml</a:t>
                      </a:r>
                      <a:r>
                        <a:rPr lang="en-GB" sz="800" b="0" i="0" u="none" strike="noStrike" baseline="0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  <a:sym typeface="Wingdings"/>
                        </a:rPr>
                        <a:t> </a:t>
                      </a:r>
                      <a:endParaRPr lang="en-GB" sz="800" b="0" i="0" u="none" strike="noStrike" noProof="0" dirty="0" smtClean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1242086"/>
                  </a:ext>
                </a:extLst>
              </a:tr>
              <a:tr h="21603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Purée accessory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3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  <a:sym typeface="Wingdings"/>
                        </a:rPr>
                        <a:t></a:t>
                      </a:r>
                      <a:endParaRPr lang="en-GB" sz="800" b="0" i="0" u="none" strike="noStrike" noProof="0" dirty="0" smtClean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8104563"/>
                  </a:ext>
                </a:extLst>
              </a:tr>
              <a:tr h="21603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Jug</a:t>
                      </a:r>
                      <a:r>
                        <a:rPr lang="en-GB" sz="800" b="0" i="0" u="none" strike="noStrike" baseline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 blender / chopper</a:t>
                      </a:r>
                      <a:endParaRPr lang="en-GB" sz="800" b="0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3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  <a:sym typeface="Wingdings"/>
                        </a:rPr>
                        <a:t>1250 ml</a:t>
                      </a:r>
                      <a:endParaRPr lang="en-GB" sz="800" b="0" i="0" u="none" strike="noStrike" noProof="0" dirty="0" smtClean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603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  Chopping</a:t>
                      </a:r>
                      <a:r>
                        <a:rPr lang="en-GB" sz="800" b="0" i="0" u="none" strike="noStrike" baseline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 knife</a:t>
                      </a:r>
                      <a:endParaRPr lang="en-GB" sz="800" b="0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3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  <a:sym typeface="Wingdings"/>
                        </a:rPr>
                        <a:t></a:t>
                      </a:r>
                      <a:endParaRPr lang="en-GB" sz="800" b="0" i="0" u="none" strike="noStrike" noProof="0" dirty="0" smtClean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6032">
                <a:tc>
                  <a:txBody>
                    <a:bodyPr/>
                    <a:lstStyle/>
                    <a:p>
                      <a:pPr algn="l" fontAlgn="b"/>
                      <a:r>
                        <a:rPr lang="en-GB" sz="800" b="0" i="0" u="none" strike="noStrike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  Ice</a:t>
                      </a:r>
                      <a:r>
                        <a:rPr lang="en-GB" sz="800" b="0" i="0" u="none" strike="noStrike" baseline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</a:rPr>
                        <a:t> crushing knife</a:t>
                      </a:r>
                      <a:endParaRPr lang="en-GB" sz="800" b="0" i="0" u="none" strike="noStrike" dirty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3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0" i="0" u="none" strike="noStrike" noProof="0" dirty="0" smtClean="0">
                          <a:solidFill>
                            <a:schemeClr val="tx1"/>
                          </a:solidFill>
                          <a:latin typeface="Helvetica" pitchFamily="34" charset="0"/>
                          <a:cs typeface="Helvetica" pitchFamily="34" charset="0"/>
                          <a:sym typeface="Wingdings"/>
                        </a:rPr>
                        <a:t></a:t>
                      </a:r>
                      <a:endParaRPr lang="en-GB" sz="800" b="0" i="0" u="none" strike="noStrike" noProof="0" dirty="0" smtClean="0">
                        <a:solidFill>
                          <a:schemeClr val="tx1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7" name="Rechteck 6"/>
          <p:cNvSpPr/>
          <p:nvPr/>
        </p:nvSpPr>
        <p:spPr>
          <a:xfrm>
            <a:off x="4562390" y="10553407"/>
            <a:ext cx="4052061" cy="25229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Date of issue: </a:t>
            </a:r>
            <a:fld id="{FFFB61F0-5603-41D5-B10D-604A4554D442}" type="datetime5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8-Jul-20</a:t>
            </a:fld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  © 2017 </a:t>
            </a:r>
            <a:r>
              <a:rPr kumimoji="0" lang="de-DE" sz="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De'Longhi</a:t>
            </a: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 Braun </a:t>
            </a:r>
            <a:r>
              <a:rPr kumimoji="0" lang="de-DE" sz="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Household</a:t>
            </a:r>
            <a:r>
              <a:rPr kumimoji="0" lang="de-DE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 GmbH</a:t>
            </a:r>
            <a:endParaRPr kumimoji="0" lang="it-IT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17425" y="3947501"/>
            <a:ext cx="2835726" cy="318924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Product</a:t>
            </a: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highlights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444174" y="4072635"/>
            <a:ext cx="2901249" cy="318924"/>
          </a:xfrm>
          <a:prstGeom prst="rect">
            <a:avLst/>
          </a:prstGeom>
          <a:noFill/>
        </p:spPr>
        <p:txBody>
          <a:bodyPr wrap="square" lIns="0" tIns="7200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Technical </a:t>
            </a:r>
            <a:r>
              <a:rPr kumimoji="0" lang="de-DE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data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22" name="AutoShape 5" descr="Displaying ICON_MQ3_Chopper_HC_350ml_Whit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0" y="10410453"/>
            <a:ext cx="45623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ja-JP" sz="70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¹ </a:t>
            </a:r>
            <a:r>
              <a:rPr lang="en-GB" sz="70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vs</a:t>
            </a:r>
            <a:r>
              <a:rPr lang="en-GB" sz="70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. </a:t>
            </a:r>
            <a:r>
              <a:rPr lang="en-GB" sz="70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MQ100 on raw vegetable soup </a:t>
            </a:r>
            <a:r>
              <a:rPr lang="en-US" altLang="ja-JP" sz="70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² vs. MQ100 on carrot juice ³ vs. MQ700 </a:t>
            </a:r>
            <a:r>
              <a:rPr lang="ja-JP" altLang="en-US" sz="70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⁴ </a:t>
            </a:r>
            <a:r>
              <a:rPr lang="en-US" altLang="ja-JP" sz="70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vs. MQ700 on raw potato </a:t>
            </a:r>
            <a:endParaRPr kumimoji="0" lang="en-US" sz="7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  <a:p>
            <a:pPr lvl="0"/>
            <a:r>
              <a:rPr lang="ja-JP" altLang="en-US" sz="700" dirty="0" smtClean="0">
                <a:solidFill>
                  <a:srgbClr val="000000"/>
                </a:solidFill>
                <a:latin typeface="Helvetica" pitchFamily="34" charset="0"/>
              </a:rPr>
              <a:t>⁵ </a:t>
            </a: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BPA-free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for all parts intended to be in contact with food. Based on third-party testing</a:t>
            </a: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7726632-A6E5-9D4D-80B2-AD14819BD65E}"/>
              </a:ext>
            </a:extLst>
          </p:cNvPr>
          <p:cNvSpPr txBox="1"/>
          <p:nvPr/>
        </p:nvSpPr>
        <p:spPr>
          <a:xfrm>
            <a:off x="5014800" y="2818324"/>
            <a:ext cx="129866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MQ9147X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989" y="1599217"/>
            <a:ext cx="1411432" cy="4242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1" y="5871425"/>
            <a:ext cx="720000" cy="720000"/>
          </a:xfrm>
          <a:prstGeom prst="rect">
            <a:avLst/>
          </a:prstGeom>
        </p:spPr>
      </p:pic>
      <p:graphicFrame>
        <p:nvGraphicFramePr>
          <p:cNvPr id="29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182292"/>
              </p:ext>
            </p:extLst>
          </p:nvPr>
        </p:nvGraphicFramePr>
        <p:xfrm>
          <a:off x="837058" y="4431186"/>
          <a:ext cx="1297550" cy="59800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7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1269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 smtClean="0">
                          <a:latin typeface="Helvetica" pitchFamily="34" charset="0"/>
                          <a:cs typeface="Helvetica" pitchFamily="34" charset="0"/>
                        </a:rPr>
                        <a:t>Active </a:t>
                      </a:r>
                      <a:r>
                        <a:rPr lang="en-US" sz="900" b="1" baseline="0" dirty="0" err="1" smtClean="0">
                          <a:latin typeface="Helvetica" pitchFamily="34" charset="0"/>
                          <a:cs typeface="Helvetica" pitchFamily="34" charset="0"/>
                        </a:rPr>
                        <a:t>PowerDrive</a:t>
                      </a:r>
                      <a:r>
                        <a:rPr lang="en-US" sz="900" b="1" baseline="0" dirty="0" smtClean="0">
                          <a:latin typeface="Helvetica" pitchFamily="34" charset="0"/>
                          <a:cs typeface="Helvetica" pitchFamily="34" charset="0"/>
                        </a:rPr>
                        <a:t> technology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dirty="0" smtClean="0">
                          <a:latin typeface="Helvetica" pitchFamily="34" charset="0"/>
                          <a:cs typeface="Helvetica" pitchFamily="34" charset="0"/>
                        </a:rPr>
                        <a:t>Braun’s </a:t>
                      </a:r>
                      <a:r>
                        <a:rPr lang="en-GB" sz="900" b="0" baseline="0" dirty="0" smtClean="0">
                          <a:latin typeface="Helvetica" pitchFamily="34" charset="0"/>
                          <a:cs typeface="Helvetica" pitchFamily="34" charset="0"/>
                        </a:rPr>
                        <a:t>most </a:t>
                      </a:r>
                      <a:r>
                        <a:rPr lang="en-GB" sz="900" b="0" dirty="0" smtClean="0">
                          <a:latin typeface="Helvetica" pitchFamily="34" charset="0"/>
                          <a:cs typeface="Helvetica" pitchFamily="34" charset="0"/>
                        </a:rPr>
                        <a:t>powerful 1200W</a:t>
                      </a:r>
                      <a:r>
                        <a:rPr lang="en-GB" sz="900" b="0" baseline="0" dirty="0" smtClean="0">
                          <a:latin typeface="Helvetica" pitchFamily="34" charset="0"/>
                          <a:cs typeface="Helvetica" pitchFamily="34" charset="0"/>
                        </a:rPr>
                        <a:t> </a:t>
                      </a:r>
                      <a:r>
                        <a:rPr lang="en-GB" sz="900" b="0" dirty="0" smtClean="0">
                          <a:latin typeface="Helvetica" pitchFamily="34" charset="0"/>
                          <a:cs typeface="Helvetica" pitchFamily="34" charset="0"/>
                        </a:rPr>
                        <a:t>highly efficient motor.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0" baseline="0" dirty="0" smtClean="0">
                          <a:latin typeface="Helvetica" pitchFamily="34" charset="0"/>
                          <a:cs typeface="Helvetica" pitchFamily="34" charset="0"/>
                        </a:rPr>
                        <a:t>Up to 6 times finer blending result</a:t>
                      </a:r>
                      <a:r>
                        <a:rPr lang="en-US" altLang="ja-JP" sz="900" b="0" baseline="0" dirty="0" smtClean="0">
                          <a:latin typeface="Helvetica" pitchFamily="34" charset="0"/>
                          <a:cs typeface="Helvetica" pitchFamily="34" charset="0"/>
                        </a:rPr>
                        <a:t>¹</a:t>
                      </a:r>
                      <a:r>
                        <a:rPr lang="en-GB" sz="900" b="0" baseline="0" dirty="0" smtClean="0">
                          <a:latin typeface="Helvetica" pitchFamily="34" charset="0"/>
                          <a:cs typeface="Helvetica" pitchFamily="34" charset="0"/>
                        </a:rPr>
                        <a:t> and 60% faster performance</a:t>
                      </a:r>
                      <a:r>
                        <a:rPr lang="en-US" altLang="ja-JP" sz="900" b="0" baseline="0" dirty="0" smtClean="0">
                          <a:latin typeface="Helvetica" pitchFamily="34" charset="0"/>
                          <a:cs typeface="Helvetica" pitchFamily="34" charset="0"/>
                        </a:rPr>
                        <a:t>²</a:t>
                      </a:r>
                      <a:r>
                        <a:rPr lang="en-GB" sz="900" b="0" baseline="0" dirty="0" smtClean="0">
                          <a:latin typeface="Helvetica" pitchFamily="34" charset="0"/>
                          <a:cs typeface="Helvetica" pitchFamily="34" charset="0"/>
                        </a:rPr>
                        <a:t> for  t</a:t>
                      </a:r>
                      <a:r>
                        <a:rPr lang="en-US" sz="900" baseline="0" dirty="0" err="1" smtClean="0">
                          <a:latin typeface="Helvetica" pitchFamily="34" charset="0"/>
                          <a:cs typeface="Helvetica" pitchFamily="34" charset="0"/>
                        </a:rPr>
                        <a:t>astier</a:t>
                      </a:r>
                      <a:r>
                        <a:rPr lang="en-US" sz="900" baseline="0" dirty="0" smtClean="0">
                          <a:latin typeface="Helvetica" pitchFamily="34" charset="0"/>
                          <a:cs typeface="Helvetica" pitchFamily="34" charset="0"/>
                        </a:rPr>
                        <a:t>, smoother results with no unwanted pieces.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aseline="0" dirty="0" smtClean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2697">
                <a:tc>
                  <a:txBody>
                    <a:bodyPr/>
                    <a:lstStyle/>
                    <a:p>
                      <a:r>
                        <a:rPr lang="en-GB" sz="900" b="1" dirty="0" err="1" smtClean="0">
                          <a:latin typeface="Helvetica" pitchFamily="34" charset="0"/>
                          <a:cs typeface="Helvetica" pitchFamily="34" charset="0"/>
                        </a:rPr>
                        <a:t>ACTIVEBlade</a:t>
                      </a:r>
                      <a:r>
                        <a:rPr lang="en-GB" sz="900" b="1" baseline="0" dirty="0" smtClean="0">
                          <a:latin typeface="Helvetica" pitchFamily="34" charset="0"/>
                          <a:cs typeface="Helvetica" pitchFamily="34" charset="0"/>
                        </a:rPr>
                        <a:t> technology</a:t>
                      </a:r>
                      <a:r>
                        <a:rPr lang="en-GB" sz="900" b="1" dirty="0" smtClean="0">
                          <a:latin typeface="Helvetica" pitchFamily="34" charset="0"/>
                          <a:cs typeface="Helvetica" pitchFamily="34" charset="0"/>
                        </a:rPr>
                        <a:t> </a:t>
                      </a:r>
                    </a:p>
                    <a:p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World’s first.</a:t>
                      </a:r>
                      <a:r>
                        <a:rPr lang="en-GB" sz="900" baseline="0" dirty="0" smtClean="0">
                          <a:latin typeface="Helvetica" pitchFamily="34" charset="0"/>
                          <a:cs typeface="Helvetica" pitchFamily="34" charset="0"/>
                        </a:rPr>
                        <a:t> Blade moves up and down blend even the hardest foods.</a:t>
                      </a:r>
                    </a:p>
                    <a:p>
                      <a:r>
                        <a:rPr lang="en-US" sz="900" baseline="0" dirty="0" smtClean="0">
                          <a:latin typeface="Helvetica" pitchFamily="34" charset="0"/>
                          <a:cs typeface="Helvetica" pitchFamily="34" charset="0"/>
                        </a:rPr>
                        <a:t>2.5 times more active cutting zone</a:t>
                      </a:r>
                      <a:r>
                        <a:rPr lang="en-US" altLang="ja-JP" sz="900" baseline="0" dirty="0" smtClean="0">
                          <a:latin typeface="Helvetica" pitchFamily="34" charset="0"/>
                          <a:cs typeface="Helvetica" pitchFamily="34" charset="0"/>
                        </a:rPr>
                        <a:t>³</a:t>
                      </a:r>
                      <a:r>
                        <a:rPr lang="en-US" sz="900" baseline="0" dirty="0" smtClean="0">
                          <a:latin typeface="Helvetica" pitchFamily="34" charset="0"/>
                          <a:cs typeface="Helvetica" pitchFamily="34" charset="0"/>
                        </a:rPr>
                        <a:t>. Up to 40% less effort needed</a:t>
                      </a:r>
                      <a:r>
                        <a:rPr lang="ja-JP" altLang="en-US" sz="900" baseline="0" dirty="0" smtClean="0">
                          <a:latin typeface="Helvetica" pitchFamily="34" charset="0"/>
                          <a:cs typeface="Helvetica" pitchFamily="34" charset="0"/>
                        </a:rPr>
                        <a:t>⁴</a:t>
                      </a:r>
                      <a:r>
                        <a:rPr lang="en-US" sz="900" baseline="0" dirty="0" smtClean="0">
                          <a:latin typeface="Helvetica" pitchFamily="34" charset="0"/>
                          <a:cs typeface="Helvetica" pitchFamily="34" charset="0"/>
                        </a:rPr>
                        <a:t>.</a:t>
                      </a:r>
                    </a:p>
                    <a:p>
                      <a:endParaRPr lang="en-GB" sz="900" dirty="0" smtClean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79591735"/>
                  </a:ext>
                </a:extLst>
              </a:tr>
              <a:tr h="141269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 err="1" smtClean="0">
                          <a:latin typeface="Helvetica" pitchFamily="34" charset="0"/>
                          <a:cs typeface="Helvetica" pitchFamily="34" charset="0"/>
                        </a:rPr>
                        <a:t>imode</a:t>
                      </a:r>
                      <a:r>
                        <a:rPr lang="en-US" sz="900" b="1" baseline="0" dirty="0" smtClean="0">
                          <a:latin typeface="Helvetica" pitchFamily="34" charset="0"/>
                          <a:cs typeface="Helvetica" pitchFamily="34" charset="0"/>
                        </a:rPr>
                        <a:t> technology</a:t>
                      </a:r>
                    </a:p>
                    <a:p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Delivers precise results and ease of use on variety of tasks.</a:t>
                      </a:r>
                    </a:p>
                    <a:p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Select your speed settings from pulse, low speed, high speed to create your ideal recipe with a touch of a button.</a:t>
                      </a:r>
                    </a:p>
                    <a:p>
                      <a:endParaRPr lang="en-GB" sz="900" dirty="0" smtClean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31452620"/>
                  </a:ext>
                </a:extLst>
              </a:tr>
              <a:tr h="847618">
                <a:tc>
                  <a:txBody>
                    <a:bodyPr/>
                    <a:lstStyle/>
                    <a:p>
                      <a:r>
                        <a:rPr lang="en-GB" sz="900" b="1" dirty="0" smtClean="0">
                          <a:latin typeface="Helvetica" pitchFamily="34" charset="0"/>
                          <a:cs typeface="Helvetica" pitchFamily="34" charset="0"/>
                        </a:rPr>
                        <a:t>Advanced </a:t>
                      </a:r>
                      <a:r>
                        <a:rPr lang="en-GB" sz="900" b="1" dirty="0" err="1" smtClean="0">
                          <a:latin typeface="Helvetica" pitchFamily="34" charset="0"/>
                          <a:cs typeface="Helvetica" pitchFamily="34" charset="0"/>
                        </a:rPr>
                        <a:t>SmartSpeed</a:t>
                      </a:r>
                      <a:r>
                        <a:rPr lang="en-GB" sz="900" b="1" dirty="0" smtClean="0">
                          <a:latin typeface="Helvetica" pitchFamily="34" charset="0"/>
                          <a:cs typeface="Helvetica" pitchFamily="34" charset="0"/>
                        </a:rPr>
                        <a:t> </a:t>
                      </a:r>
                    </a:p>
                    <a:p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The more you squeeze the more power you get. Featuring an extra-large control button for better handling and comfort.</a:t>
                      </a:r>
                    </a:p>
                    <a:p>
                      <a:endParaRPr lang="en-GB" sz="900" dirty="0" smtClean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9564">
                <a:tc>
                  <a:txBody>
                    <a:bodyPr/>
                    <a:lstStyle/>
                    <a:p>
                      <a:r>
                        <a:rPr lang="en-GB" sz="900" b="1" dirty="0" err="1" smtClean="0">
                          <a:latin typeface="Helvetica" pitchFamily="34" charset="0"/>
                          <a:cs typeface="Helvetica" pitchFamily="34" charset="0"/>
                        </a:rPr>
                        <a:t>SPLASH</a:t>
                      </a:r>
                      <a:r>
                        <a:rPr lang="en-GB" sz="900" b="1" baseline="0" dirty="0" err="1" smtClean="0">
                          <a:latin typeface="Helvetica" pitchFamily="34" charset="0"/>
                          <a:cs typeface="Helvetica" pitchFamily="34" charset="0"/>
                        </a:rPr>
                        <a:t>Control</a:t>
                      </a:r>
                      <a:r>
                        <a:rPr lang="en-GB" sz="900" b="1" baseline="0" dirty="0" smtClean="0">
                          <a:latin typeface="Helvetica" pitchFamily="34" charset="0"/>
                          <a:cs typeface="Helvetica" pitchFamily="34" charset="0"/>
                        </a:rPr>
                        <a:t> technology</a:t>
                      </a:r>
                      <a:endParaRPr lang="en-GB" sz="900" b="1" dirty="0" smtClean="0"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r>
                        <a:rPr lang="en-US" sz="900" dirty="0" smtClean="0">
                          <a:latin typeface="Helvetica" pitchFamily="34" charset="0"/>
                          <a:cs typeface="Helvetica" pitchFamily="34" charset="0"/>
                        </a:rPr>
                        <a:t>Improved anti-splash for cleaner kitchens.</a:t>
                      </a:r>
                      <a:r>
                        <a:rPr lang="en-US" altLang="ja-JP" sz="900" dirty="0" smtClean="0">
                          <a:latin typeface="Helvetica" pitchFamily="34" charset="0"/>
                          <a:cs typeface="Helvetica" pitchFamily="34" charset="0"/>
                        </a:rPr>
                        <a:t>³</a:t>
                      </a:r>
                      <a:endParaRPr lang="en-US" sz="900" dirty="0" smtClean="0"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endParaRPr lang="en-GB" sz="900" dirty="0" smtClean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40656876"/>
                  </a:ext>
                </a:extLst>
              </a:tr>
            </a:tbl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00" y="4358330"/>
            <a:ext cx="720000" cy="720000"/>
          </a:xfrm>
          <a:prstGeom prst="rect">
            <a:avLst/>
          </a:prstGeom>
        </p:spPr>
      </p:pic>
      <p:graphicFrame>
        <p:nvGraphicFramePr>
          <p:cNvPr id="31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730381"/>
              </p:ext>
            </p:extLst>
          </p:nvPr>
        </p:nvGraphicFramePr>
        <p:xfrm>
          <a:off x="2918771" y="4420216"/>
          <a:ext cx="1332000" cy="58515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05828">
                <a:tc>
                  <a:txBody>
                    <a:bodyPr/>
                    <a:lstStyle/>
                    <a:p>
                      <a:r>
                        <a:rPr lang="en-GB" sz="900" b="1" dirty="0" err="1" smtClean="0">
                          <a:latin typeface="Helvetica" pitchFamily="34" charset="0"/>
                          <a:cs typeface="Helvetica" pitchFamily="34" charset="0"/>
                        </a:rPr>
                        <a:t>EasyClick</a:t>
                      </a:r>
                      <a:r>
                        <a:rPr lang="en-GB" sz="900" b="1" baseline="0" dirty="0" smtClean="0">
                          <a:latin typeface="Helvetica" pitchFamily="34" charset="0"/>
                          <a:cs typeface="Helvetica" pitchFamily="34" charset="0"/>
                        </a:rPr>
                        <a:t> system Plus</a:t>
                      </a:r>
                      <a:endParaRPr lang="en-GB" sz="900" b="1" dirty="0" smtClean="0"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Improved connection to exchange accessories </a:t>
                      </a:r>
                      <a:r>
                        <a:rPr lang="en-GB" sz="900" baseline="0" dirty="0" smtClean="0">
                          <a:latin typeface="Helvetica" pitchFamily="34" charset="0"/>
                          <a:cs typeface="Helvetica" pitchFamily="34" charset="0"/>
                        </a:rPr>
                        <a:t> faster and easier.</a:t>
                      </a:r>
                    </a:p>
                    <a:p>
                      <a:endParaRPr lang="en-GB" sz="900" baseline="0" dirty="0" smtClean="0"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endParaRPr lang="en-GB" sz="900" baseline="0" dirty="0" smtClean="0"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r>
                        <a:rPr lang="en-GB" sz="900" b="1" baseline="0" dirty="0" smtClean="0">
                          <a:latin typeface="Helvetica" pitchFamily="34" charset="0"/>
                          <a:cs typeface="Helvetica" pitchFamily="34" charset="0"/>
                        </a:rPr>
                        <a:t>Accessories included: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5406">
                <a:tc>
                  <a:txBody>
                    <a:bodyPr/>
                    <a:lstStyle/>
                    <a:p>
                      <a:r>
                        <a:rPr lang="en-GB" sz="900" b="1" dirty="0" smtClean="0">
                          <a:latin typeface="Helvetica" pitchFamily="34" charset="0"/>
                          <a:cs typeface="Helvetica" pitchFamily="34" charset="0"/>
                        </a:rPr>
                        <a:t>Jug blender / Chopper</a:t>
                      </a:r>
                    </a:p>
                    <a:p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Blends</a:t>
                      </a:r>
                      <a:r>
                        <a:rPr lang="en-GB" sz="900" baseline="0" dirty="0" smtClean="0">
                          <a:latin typeface="Helvetica" pitchFamily="34" charset="0"/>
                          <a:cs typeface="Helvetica" pitchFamily="34" charset="0"/>
                        </a:rPr>
                        <a:t> s</a:t>
                      </a:r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oups, drinks, dips. Or use as chopper for larger quantities. Includes ice crushing knife and chopping knife.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4569">
                <a:tc>
                  <a:txBody>
                    <a:bodyPr/>
                    <a:lstStyle/>
                    <a:p>
                      <a:r>
                        <a:rPr lang="en-GB" sz="900" b="1" dirty="0" smtClean="0">
                          <a:latin typeface="Helvetica" pitchFamily="34" charset="0"/>
                          <a:cs typeface="Helvetica" pitchFamily="34" charset="0"/>
                        </a:rPr>
                        <a:t>Purée </a:t>
                      </a:r>
                      <a:r>
                        <a:rPr lang="en-GB" sz="900" b="1" baseline="0" dirty="0" smtClean="0">
                          <a:latin typeface="Helvetica" pitchFamily="34" charset="0"/>
                          <a:cs typeface="Helvetica" pitchFamily="34" charset="0"/>
                        </a:rPr>
                        <a:t> / masher  accessory</a:t>
                      </a:r>
                    </a:p>
                    <a:p>
                      <a:r>
                        <a:rPr lang="en-GB" sz="900" b="0" baseline="0" dirty="0" smtClean="0">
                          <a:latin typeface="Helvetica" pitchFamily="34" charset="0"/>
                          <a:cs typeface="Helvetica" pitchFamily="34" charset="0"/>
                        </a:rPr>
                        <a:t>Effortlessly purée </a:t>
                      </a:r>
                      <a:br>
                        <a:rPr lang="en-GB" sz="900" b="0" baseline="0" dirty="0" smtClean="0">
                          <a:latin typeface="Helvetica" pitchFamily="34" charset="0"/>
                          <a:cs typeface="Helvetica" pitchFamily="34" charset="0"/>
                        </a:rPr>
                      </a:br>
                      <a:r>
                        <a:rPr lang="en-GB" sz="900" b="0" baseline="0" dirty="0" smtClean="0">
                          <a:latin typeface="Helvetica" pitchFamily="34" charset="0"/>
                          <a:cs typeface="Helvetica" pitchFamily="34" charset="0"/>
                        </a:rPr>
                        <a:t>and mash cooked vegetables to a silky smooth result.</a:t>
                      </a:r>
                    </a:p>
                    <a:p>
                      <a:endParaRPr lang="en-US" sz="900" b="0" baseline="0" dirty="0" smtClean="0"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endParaRPr lang="en-GB" sz="900" b="0" baseline="0" dirty="0" smtClean="0"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27542647"/>
                  </a:ext>
                </a:extLst>
              </a:tr>
              <a:tr h="852489">
                <a:tc>
                  <a:txBody>
                    <a:bodyPr/>
                    <a:lstStyle/>
                    <a:p>
                      <a:pPr defTabSz="1043056"/>
                      <a:r>
                        <a:rPr lang="en-GB" sz="900" b="1" dirty="0" smtClean="0">
                          <a:solidFill>
                            <a:prstClr val="black"/>
                          </a:solidFill>
                          <a:latin typeface="Helvetica" pitchFamily="34" charset="0"/>
                          <a:cs typeface="Helvetica" pitchFamily="34" charset="0"/>
                        </a:rPr>
                        <a:t>Chopper</a:t>
                      </a:r>
                    </a:p>
                    <a:p>
                      <a:pPr defTabSz="1043056"/>
                      <a:r>
                        <a:rPr lang="en-GB" sz="900" dirty="0" smtClean="0">
                          <a:solidFill>
                            <a:prstClr val="black"/>
                          </a:solidFill>
                          <a:latin typeface="Helvetica" pitchFamily="34" charset="0"/>
                          <a:cs typeface="Helvetica" pitchFamily="34" charset="0"/>
                        </a:rPr>
                        <a:t>Chops</a:t>
                      </a:r>
                      <a:r>
                        <a:rPr lang="en-GB" sz="900" baseline="0" dirty="0" smtClean="0">
                          <a:solidFill>
                            <a:prstClr val="black"/>
                          </a:solidFill>
                          <a:latin typeface="Helvetica" pitchFamily="34" charset="0"/>
                          <a:cs typeface="Helvetica" pitchFamily="34" charset="0"/>
                        </a:rPr>
                        <a:t> </a:t>
                      </a:r>
                      <a:r>
                        <a:rPr lang="en-GB" sz="900" dirty="0" smtClean="0">
                          <a:solidFill>
                            <a:prstClr val="black"/>
                          </a:solidFill>
                          <a:latin typeface="Helvetica" pitchFamily="34" charset="0"/>
                          <a:cs typeface="Helvetica" pitchFamily="34" charset="0"/>
                        </a:rPr>
                        <a:t>hard </a:t>
                      </a:r>
                      <a:r>
                        <a:rPr lang="en-GB" sz="900" dirty="0" smtClean="0">
                          <a:solidFill>
                            <a:prstClr val="black"/>
                          </a:solidFill>
                          <a:latin typeface="Helvetica" pitchFamily="34" charset="0"/>
                          <a:cs typeface="Helvetica" pitchFamily="34" charset="0"/>
                        </a:rPr>
                        <a:t>cheese, nuts, herbs and carrots in seconds.</a:t>
                      </a:r>
                    </a:p>
                    <a:p>
                      <a:endParaRPr lang="de-DE" sz="9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41504882"/>
                  </a:ext>
                </a:extLst>
              </a:tr>
              <a:tr h="912478">
                <a:tc>
                  <a:txBody>
                    <a:bodyPr/>
                    <a:lstStyle/>
                    <a:p>
                      <a:r>
                        <a:rPr lang="en-GB" sz="900" b="1" dirty="0" smtClean="0">
                          <a:latin typeface="Helvetica" pitchFamily="34" charset="0"/>
                          <a:cs typeface="Helvetica" pitchFamily="34" charset="0"/>
                        </a:rPr>
                        <a:t>Whisk</a:t>
                      </a:r>
                    </a:p>
                    <a:p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Whips</a:t>
                      </a:r>
                      <a:r>
                        <a:rPr lang="en-GB" sz="900" baseline="0" dirty="0" smtClean="0">
                          <a:latin typeface="Helvetica" pitchFamily="34" charset="0"/>
                          <a:cs typeface="Helvetica" pitchFamily="34" charset="0"/>
                        </a:rPr>
                        <a:t>, beats and stirs easily e</a:t>
                      </a:r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ggs, cream, fluffy dessert</a:t>
                      </a:r>
                      <a:r>
                        <a:rPr lang="en-GB" sz="900" baseline="0" dirty="0" smtClean="0">
                          <a:latin typeface="Helvetica" pitchFamily="34" charset="0"/>
                          <a:cs typeface="Helvetica" pitchFamily="34" charset="0"/>
                        </a:rPr>
                        <a:t> </a:t>
                      </a:r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from low to high speed.</a:t>
                      </a:r>
                    </a:p>
                    <a:p>
                      <a:endParaRPr lang="de-DE" sz="900" dirty="0" smtClean="0"/>
                    </a:p>
                    <a:p>
                      <a:endParaRPr lang="de-DE" sz="90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0426">
                <a:tc>
                  <a:txBody>
                    <a:bodyPr/>
                    <a:lstStyle/>
                    <a:p>
                      <a:r>
                        <a:rPr lang="en-GB" sz="900" b="1" dirty="0" smtClean="0">
                          <a:latin typeface="Helvetica" pitchFamily="34" charset="0"/>
                          <a:cs typeface="Helvetica" pitchFamily="34" charset="0"/>
                        </a:rPr>
                        <a:t>Beaker</a:t>
                      </a:r>
                    </a:p>
                    <a:p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600 ml plastic </a:t>
                      </a:r>
                      <a:b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</a:br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beaker, BPA free</a:t>
                      </a:r>
                      <a:r>
                        <a:rPr lang="ja-JP" altLang="en-US" sz="900" dirty="0" smtClean="0">
                          <a:latin typeface="Helvetica" pitchFamily="34" charset="0"/>
                          <a:cs typeface="Helvetica" pitchFamily="34" charset="0"/>
                        </a:rPr>
                        <a:t>⁵</a:t>
                      </a:r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, </a:t>
                      </a:r>
                      <a:b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</a:br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with ml and </a:t>
                      </a:r>
                      <a:r>
                        <a:rPr lang="en-GB" sz="900" dirty="0" err="1" smtClean="0">
                          <a:latin typeface="Helvetica" pitchFamily="34" charset="0"/>
                          <a:cs typeface="Helvetica" pitchFamily="34" charset="0"/>
                        </a:rPr>
                        <a:t>fl</a:t>
                      </a:r>
                      <a:r>
                        <a:rPr lang="en-GB" sz="900" baseline="0" dirty="0" smtClean="0">
                          <a:latin typeface="Helvetica" pitchFamily="34" charset="0"/>
                          <a:cs typeface="Helvetica" pitchFamily="34" charset="0"/>
                        </a:rPr>
                        <a:t> </a:t>
                      </a:r>
                      <a:r>
                        <a:rPr lang="en-GB" sz="900" dirty="0" err="1" smtClean="0">
                          <a:latin typeface="Helvetica" pitchFamily="34" charset="0"/>
                          <a:cs typeface="Helvetica" pitchFamily="34" charset="0"/>
                        </a:rPr>
                        <a:t>oz</a:t>
                      </a:r>
                      <a:r>
                        <a:rPr lang="en-GB" sz="900" dirty="0" smtClean="0">
                          <a:latin typeface="Helvetica" pitchFamily="34" charset="0"/>
                          <a:cs typeface="Helvetica" pitchFamily="34" charset="0"/>
                        </a:rPr>
                        <a:t> measurements.</a:t>
                      </a:r>
                      <a:r>
                        <a:rPr lang="en-GB" sz="900" b="1" dirty="0" smtClean="0">
                          <a:latin typeface="Helvetica" pitchFamily="34" charset="0"/>
                          <a:cs typeface="Helvetica" pitchFamily="34" charset="0"/>
                        </a:rPr>
                        <a:t>  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00" y="8396374"/>
            <a:ext cx="720000" cy="720000"/>
          </a:xfrm>
          <a:prstGeom prst="rect">
            <a:avLst/>
          </a:prstGeom>
        </p:spPr>
      </p:pic>
      <p:pic>
        <p:nvPicPr>
          <p:cNvPr id="34" name="Picture 3" descr="C:\Users\J.DeBoer\Downloads\ICON_MQ_BEAKE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00" y="941920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1" y="4342964"/>
            <a:ext cx="720000" cy="720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1" y="7282018"/>
            <a:ext cx="720000" cy="720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1" y="8672923"/>
            <a:ext cx="720000" cy="720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1" y="9648079"/>
            <a:ext cx="720000" cy="7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5193" y="30332"/>
            <a:ext cx="6250289" cy="38902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00" y="6475009"/>
            <a:ext cx="720000" cy="72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00" y="5469937"/>
            <a:ext cx="720000" cy="7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200" y="7559984"/>
            <a:ext cx="720000" cy="72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1" y="5062964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9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-Design">
  <a:themeElements>
    <a:clrScheme name="BRAUN-PPT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76B82A"/>
      </a:accent1>
      <a:accent2>
        <a:srgbClr val="F59D33"/>
      </a:accent2>
      <a:accent3>
        <a:srgbClr val="007BC1"/>
      </a:accent3>
      <a:accent4>
        <a:srgbClr val="28381A"/>
      </a:accent4>
      <a:accent5>
        <a:srgbClr val="491109"/>
      </a:accent5>
      <a:accent6>
        <a:srgbClr val="08203E"/>
      </a:accent6>
      <a:hlink>
        <a:srgbClr val="007BC2"/>
      </a:hlink>
      <a:folHlink>
        <a:srgbClr val="007BC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-Design">
  <a:themeElements>
    <a:clrScheme name="BRAUN-PPT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76B82A"/>
      </a:accent1>
      <a:accent2>
        <a:srgbClr val="F59D33"/>
      </a:accent2>
      <a:accent3>
        <a:srgbClr val="007BC1"/>
      </a:accent3>
      <a:accent4>
        <a:srgbClr val="28381A"/>
      </a:accent4>
      <a:accent5>
        <a:srgbClr val="491109"/>
      </a:accent5>
      <a:accent6>
        <a:srgbClr val="08203E"/>
      </a:accent6>
      <a:hlink>
        <a:srgbClr val="007BC2"/>
      </a:hlink>
      <a:folHlink>
        <a:srgbClr val="007BC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466</Words>
  <Application>Microsoft Office PowerPoint</Application>
  <PresentationFormat>Custom</PresentationFormat>
  <Paragraphs>88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ＭＳ Ｐゴシック</vt:lpstr>
      <vt:lpstr>Arial</vt:lpstr>
      <vt:lpstr>Calibri</vt:lpstr>
      <vt:lpstr>Helvetica</vt:lpstr>
      <vt:lpstr>Wingdings</vt:lpstr>
      <vt:lpstr>1_Office-Design</vt:lpstr>
      <vt:lpstr>2_Office-Design</vt:lpstr>
      <vt:lpstr>PowerPoint Presentation</vt:lpstr>
    </vt:vector>
  </TitlesOfParts>
  <Company>IF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 K</dc:creator>
  <cp:lastModifiedBy>Murakashi, Kosuke</cp:lastModifiedBy>
  <cp:revision>153</cp:revision>
  <dcterms:created xsi:type="dcterms:W3CDTF">2013-02-22T07:55:13Z</dcterms:created>
  <dcterms:modified xsi:type="dcterms:W3CDTF">2020-07-08T11:48:22Z</dcterms:modified>
</cp:coreProperties>
</file>