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0" r:id="rId2"/>
  </p:sldMasterIdLst>
  <p:notesMasterIdLst>
    <p:notesMasterId r:id="rId4"/>
  </p:notesMasterIdLst>
  <p:handoutMasterIdLst>
    <p:handoutMasterId r:id="rId5"/>
  </p:handoutMasterIdLst>
  <p:sldIdLst>
    <p:sldId id="257" r:id="rId3"/>
  </p:sldIdLst>
  <p:sldSz cx="7562850" cy="10688638"/>
  <p:notesSz cx="6808788" cy="99409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59">
          <p15:clr>
            <a:srgbClr val="A4A3A4"/>
          </p15:clr>
        </p15:guide>
        <p15:guide id="2" pos="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CAC34"/>
    <a:srgbClr val="C0C1BF"/>
    <a:srgbClr val="DADEDC"/>
    <a:srgbClr val="A5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3052" y="64"/>
      </p:cViewPr>
      <p:guideLst>
        <p:guide orient="horz" pos="6559"/>
        <p:guide pos="1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58" y="-12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53618-DA3D-4D33-95F9-B88D5586414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FFFF1-3B9C-468F-8A9F-2ADB95E743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23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B3A33-D7BD-4FA4-90B6-66E92AF38D90}" type="datetimeFigureOut">
              <a:rPr lang="es-CL" smtClean="0"/>
              <a:t>28-05-2021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5975" y="746125"/>
            <a:ext cx="26368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D8-3FD0-4BBB-87E9-E4C06DC941D1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45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D3BD8-3FD0-4BBB-87E9-E4C06DC941D1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1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33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9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6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2.emf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.jp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71B2D253-5942-0543-B19E-89CFACA2BB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7426" y="234272"/>
            <a:ext cx="7112000" cy="373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0B5241-3C4D-244B-8141-BD0324ED6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13714" y="659722"/>
            <a:ext cx="2997200" cy="28829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4285424" y="4130226"/>
            <a:ext cx="3060000" cy="6336000"/>
          </a:xfrm>
          <a:prstGeom prst="rect">
            <a:avLst/>
          </a:prstGeom>
          <a:solidFill>
            <a:srgbClr val="DAD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rgbClr val="C0C1BF"/>
              </a:solidFill>
              <a:latin typeface="Helvetica" pitchFamily="2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F7BAB62-13AE-A84B-ADB9-7EE6BCCAFD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6817" y="935375"/>
            <a:ext cx="1257300" cy="5461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23E425D-4411-AF4B-ABA6-D2B8DA7B683F}"/>
              </a:ext>
            </a:extLst>
          </p:cNvPr>
          <p:cNvSpPr txBox="1"/>
          <p:nvPr userDrawn="1"/>
        </p:nvSpPr>
        <p:spPr>
          <a:xfrm>
            <a:off x="4935600" y="3236400"/>
            <a:ext cx="1901717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850" b="0" dirty="0" err="1">
                <a:solidFill>
                  <a:schemeClr val="bg1"/>
                </a:solidFill>
                <a:latin typeface="Helvetica" pitchFamily="2" charset="0"/>
              </a:rPr>
              <a:t>www.braunhousehold.com</a:t>
            </a:r>
            <a:endParaRPr lang="de-DE" sz="850" b="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B5E9A-D4C9-4140-8811-1808C68158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06800" y="2777248"/>
            <a:ext cx="1092200" cy="254000"/>
          </a:xfrm>
          <a:prstGeom prst="rect">
            <a:avLst/>
          </a:prstGeom>
        </p:spPr>
      </p:pic>
      <p:pic>
        <p:nvPicPr>
          <p:cNvPr id="8" name="Picture 3" descr="C:\Users\F.Ontanon\Downloads\ICON_MQ_BEAKER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53" y="739842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Cover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58" y="428069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1" descr="Cover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21" y="659593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.Ontanon\Downloads\ICON_MQ9_Multi_cutting_zone (1)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" y="428069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over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" y="55649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ov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" y="64466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Cov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" y="730186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9" descr="Cov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86" y="55912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" y="8047222"/>
            <a:ext cx="770440" cy="770440"/>
          </a:xfrm>
          <a:prstGeom prst="rect">
            <a:avLst/>
          </a:prstGeom>
        </p:spPr>
      </p:pic>
      <p:pic>
        <p:nvPicPr>
          <p:cNvPr id="19" name="Picture 23" descr="Cover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" y="894067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71B2D253-5942-0543-B19E-89CFACA2B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426" y="234272"/>
            <a:ext cx="7112000" cy="373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0B5241-3C4D-244B-8141-BD0324ED62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3714" y="659722"/>
            <a:ext cx="2997200" cy="28829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4285424" y="4130226"/>
            <a:ext cx="3060000" cy="6336000"/>
          </a:xfrm>
          <a:prstGeom prst="rect">
            <a:avLst/>
          </a:prstGeom>
          <a:solidFill>
            <a:srgbClr val="DAD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C1B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F7BAB62-13AE-A84B-ADB9-7EE6BCCAFD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6817" y="935375"/>
            <a:ext cx="1257300" cy="5461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23E425D-4411-AF4B-ABA6-D2B8DA7B683F}"/>
              </a:ext>
            </a:extLst>
          </p:cNvPr>
          <p:cNvSpPr txBox="1"/>
          <p:nvPr userDrawn="1"/>
        </p:nvSpPr>
        <p:spPr>
          <a:xfrm>
            <a:off x="4935600" y="3236400"/>
            <a:ext cx="1901717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www.braunhousehold.com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B5E9A-D4C9-4140-8811-1808C68158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06800" y="2777248"/>
            <a:ext cx="1092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hteck 58"/>
          <p:cNvSpPr/>
          <p:nvPr/>
        </p:nvSpPr>
        <p:spPr>
          <a:xfrm>
            <a:off x="0" y="0"/>
            <a:ext cx="7562850" cy="106886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026283"/>
              </p:ext>
            </p:extLst>
          </p:nvPr>
        </p:nvGraphicFramePr>
        <p:xfrm>
          <a:off x="4444175" y="4488452"/>
          <a:ext cx="2748443" cy="58429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352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Model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MQ 7020</a:t>
                      </a:r>
                      <a:endParaRPr lang="en-GB" sz="800" b="1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Type </a:t>
                      </a:r>
                      <a:endParaRPr lang="en-GB" sz="800" b="0" i="0" u="none" strike="noStrike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HB701</a:t>
                      </a:r>
                      <a:r>
                        <a:rPr lang="en-GB" sz="800" b="0" i="0" u="none" strike="noStrike" baseline="0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AI</a:t>
                      </a:r>
                      <a:endParaRPr lang="en-GB" sz="800" b="0" i="0" u="none" strike="noStrike" noProof="0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20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Colour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premium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white/ </a:t>
                      </a:r>
                      <a:b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stainless steel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SKU (INT)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i="0" u="none" strike="noStrike" kern="1200" dirty="0" smtClean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0X22111421</a:t>
                      </a:r>
                      <a:endParaRPr lang="nl-NL" sz="800" b="0" i="0" u="none" strike="noStrike" kern="1200" noProof="0" dirty="0" smtClean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EAN (INT)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8021098001313</a:t>
                      </a:r>
                      <a:endParaRPr lang="en-GB" sz="800" b="0" i="0" u="none" strike="noStrike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Power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1000 W motor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Shaft material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Stainless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steel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571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Dishwasher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safe</a:t>
                      </a:r>
                    </a:p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(excluding motor unit and gears)</a:t>
                      </a:r>
                      <a:endParaRPr lang="en-GB" sz="6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Soft grip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Eas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yClick+ connection</a:t>
                      </a:r>
                      <a:endParaRPr lang="en-GB" sz="8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Speeds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Easy </a:t>
                      </a:r>
                      <a:r>
                        <a:rPr lang="en-GB" sz="800" b="0" i="0" u="none" strike="noStrike" noProof="0" dirty="0" err="1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SmartSpeed</a:t>
                      </a:r>
                      <a:endParaRPr lang="en-GB" sz="800" b="0" i="0" u="none" strike="noStrike" noProof="0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Product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(motor + shaft)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  </a:t>
                      </a: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410 (H) x 55 Ø 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mm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Product weight </a:t>
                      </a:r>
                      <a:b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(motor + shaft)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  </a:t>
                      </a: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818g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err="1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Giftbox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(L x W x H)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</a:t>
                      </a: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18,7 x 26,1 x 27,6 cm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err="1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Giftbox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weight </a:t>
                      </a:r>
                      <a:b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(incl. product)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1,72 kg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Master carton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(L x W x H)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</a:t>
                      </a: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38,4x 28,6 x 53,8 cm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Master carton weight</a:t>
                      </a:r>
                      <a:endParaRPr lang="en-GB" sz="8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approx. </a:t>
                      </a: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6,45 kg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5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Accessories include:</a:t>
                      </a:r>
                      <a:endParaRPr lang="en-GB" sz="800" b="1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7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Beaker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600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 ml 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Chopper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350 ml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726091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4619540" y="10547057"/>
            <a:ext cx="4052061" cy="2522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Date of issue: </a:t>
            </a:r>
            <a:fld id="{FFFB61F0-5603-41D5-B10D-604A4554D442}" type="datetime5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28-May-21</a:t>
            </a:fld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 © 2017 </a:t>
            </a:r>
            <a:r>
              <a:rPr kumimoji="0" lang="de-DE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De'Longhi</a:t>
            </a: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Braun </a:t>
            </a:r>
            <a:r>
              <a:rPr kumimoji="0" lang="de-DE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Household</a:t>
            </a: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GmbH</a:t>
            </a: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7425" y="3947501"/>
            <a:ext cx="2835726" cy="318924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Product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highlights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444174" y="4072635"/>
            <a:ext cx="2901249" cy="318924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Technical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data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2" name="AutoShape 5" descr="Displaying ICON_MQ3_Chopper_HC_350ml_Whi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0" y="10400569"/>
            <a:ext cx="4413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6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¹ </a:t>
            </a:r>
            <a:r>
              <a:rPr lang="en-GB" sz="6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Independent comparison test with 113 users </a:t>
            </a:r>
            <a:r>
              <a:rPr lang="en-GB" sz="6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conducted on </a:t>
            </a:r>
            <a:r>
              <a:rPr lang="en-GB" sz="6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Braun MQ7 and MQ3Vario in Germany, Mar 2021</a:t>
            </a:r>
          </a:p>
          <a:p>
            <a:pPr lvl="0"/>
            <a:r>
              <a:rPr lang="en-US" altLang="ja-JP" sz="6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² vs. MQ100 on almond milk ³ </a:t>
            </a: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BPA-free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for all parts intended to be in contact with food. Based on third-party testing</a:t>
            </a: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7726632-A6E5-9D4D-80B2-AD14819BD65E}"/>
              </a:ext>
            </a:extLst>
          </p:cNvPr>
          <p:cNvSpPr txBox="1"/>
          <p:nvPr/>
        </p:nvSpPr>
        <p:spPr>
          <a:xfrm>
            <a:off x="5014800" y="2818324"/>
            <a:ext cx="12986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MQ7020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29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75739"/>
              </p:ext>
            </p:extLst>
          </p:nvPr>
        </p:nvGraphicFramePr>
        <p:xfrm>
          <a:off x="837058" y="4431186"/>
          <a:ext cx="1308874" cy="5137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0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Easy </a:t>
                      </a:r>
                      <a:r>
                        <a:rPr lang="en-US" sz="900" b="1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SmartSpeed</a:t>
                      </a:r>
                      <a:r>
                        <a:rPr lang="en-US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Puts you in control with one touch. 84 % of users think </a:t>
                      </a:r>
                      <a:r>
                        <a:rPr lang="en-GB" sz="900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SmartSpeed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is more intuitive to use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than a traditional speed dial.</a:t>
                      </a:r>
                      <a:r>
                        <a:rPr lang="en-US" altLang="ja-JP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¹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Simply apply pressure on the control button to adjust the power intuitively and without interruption.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363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PowerBell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VPlus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Up to 50% faster performance and 5 times finer results</a:t>
                      </a:r>
                      <a:r>
                        <a:rPr lang="en-US" altLang="ja-JP" sz="900" dirty="0" smtClean="0">
                          <a:latin typeface="Helvetica" pitchFamily="34" charset="0"/>
                          <a:cs typeface="Helvetica" pitchFamily="34" charset="0"/>
                        </a:rPr>
                        <a:t>²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. An extra milling blade and 6 inner ribs create more interaction between food and the blades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for great results with less effort.</a:t>
                      </a:r>
                    </a:p>
                    <a:p>
                      <a:endParaRPr lang="en-GB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79591735"/>
                  </a:ext>
                </a:extLst>
              </a:tr>
              <a:tr h="709091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1000W motor</a:t>
                      </a:r>
                    </a:p>
                    <a:p>
                      <a:r>
                        <a:rPr lang="en-GB" sz="900" b="0" dirty="0" smtClean="0">
                          <a:latin typeface="Helvetica" pitchFamily="34" charset="0"/>
                          <a:cs typeface="Helvetica" pitchFamily="34" charset="0"/>
                        </a:rPr>
                        <a:t>Braun’s powerful 1000W motor.</a:t>
                      </a:r>
                    </a:p>
                    <a:p>
                      <a:endParaRPr lang="en-US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1452620"/>
                  </a:ext>
                </a:extLst>
              </a:tr>
              <a:tr h="714318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SPLASH</a:t>
                      </a:r>
                      <a:r>
                        <a:rPr lang="en-GB" sz="900" b="1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Control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  <a:endParaRPr lang="en-GB" sz="900" b="1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Prevents splashing – to keep you and your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kitchen spotless.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40656876"/>
                  </a:ext>
                </a:extLst>
              </a:tr>
            </a:tbl>
          </a:graphicData>
        </a:graphic>
      </p:graphicFrame>
      <p:graphicFrame>
        <p:nvGraphicFramePr>
          <p:cNvPr id="31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91606"/>
              </p:ext>
            </p:extLst>
          </p:nvPr>
        </p:nvGraphicFramePr>
        <p:xfrm>
          <a:off x="2954283" y="4420216"/>
          <a:ext cx="1249176" cy="2786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5828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EasyClick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system Plus</a:t>
                      </a:r>
                      <a:endParaRPr lang="en-GB" sz="900" b="1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Improved connection to exchange accessories 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faster and easier.</a:t>
                      </a:r>
                    </a:p>
                    <a:p>
                      <a:endParaRPr lang="en-GB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Accessories included: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426">
                <a:tc>
                  <a:txBody>
                    <a:bodyPr/>
                    <a:lstStyle/>
                    <a:p>
                      <a:pPr defTabSz="1043056"/>
                      <a:r>
                        <a:rPr lang="en-GB" sz="900" b="1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Chopper</a:t>
                      </a:r>
                    </a:p>
                    <a:p>
                      <a:pPr defTabSz="1043056"/>
                      <a:r>
                        <a:rPr lang="en-GB" sz="900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Chops hard cheese, nuts, herbs and carrots in seconds.</a:t>
                      </a:r>
                    </a:p>
                    <a:p>
                      <a:endParaRPr lang="en-GB" sz="900" b="1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22838492"/>
                  </a:ext>
                </a:extLst>
              </a:tr>
              <a:tr h="840426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Beaker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600 ml plastic </a:t>
                      </a:r>
                      <a:b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beaker, BPA free</a:t>
                      </a:r>
                      <a:r>
                        <a:rPr lang="en-US" altLang="ja-JP" sz="900" dirty="0" smtClean="0">
                          <a:latin typeface="Helvetica" pitchFamily="34" charset="0"/>
                          <a:cs typeface="Helvetica" pitchFamily="34" charset="0"/>
                        </a:rPr>
                        <a:t>³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, </a:t>
                      </a:r>
                      <a:b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with ml and </a:t>
                      </a:r>
                      <a:r>
                        <a:rPr lang="en-GB" sz="900" dirty="0" err="1" smtClean="0">
                          <a:latin typeface="Helvetica" pitchFamily="34" charset="0"/>
                          <a:cs typeface="Helvetica" pitchFamily="34" charset="0"/>
                        </a:rPr>
                        <a:t>fl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dirty="0" err="1" smtClean="0">
                          <a:latin typeface="Helvetica" pitchFamily="34" charset="0"/>
                          <a:cs typeface="Helvetica" pitchFamily="34" charset="0"/>
                        </a:rPr>
                        <a:t>oz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 measurements.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" name="Picture 3" descr="C:\Users\J.DeBoer\Downloads\ICON_MQ_BEA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73" y="6319634"/>
            <a:ext cx="871200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56483" b="10926"/>
          <a:stretch/>
        </p:blipFill>
        <p:spPr>
          <a:xfrm>
            <a:off x="4934898" y="1686534"/>
            <a:ext cx="1973650" cy="514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7840553"/>
            <a:ext cx="871671" cy="871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9163"/>
            <a:ext cx="871671" cy="871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8760530"/>
            <a:ext cx="871671" cy="8716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4401936"/>
            <a:ext cx="871671" cy="8716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52" y="4410888"/>
            <a:ext cx="868521" cy="868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1" y="486083"/>
            <a:ext cx="3368860" cy="3609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64" y="5356113"/>
            <a:ext cx="886817" cy="8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Design">
  <a:themeElements>
    <a:clrScheme name="BRAUN-PPT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76B82A"/>
      </a:accent1>
      <a:accent2>
        <a:srgbClr val="F59D33"/>
      </a:accent2>
      <a:accent3>
        <a:srgbClr val="007BC1"/>
      </a:accent3>
      <a:accent4>
        <a:srgbClr val="28381A"/>
      </a:accent4>
      <a:accent5>
        <a:srgbClr val="491109"/>
      </a:accent5>
      <a:accent6>
        <a:srgbClr val="08203E"/>
      </a:accent6>
      <a:hlink>
        <a:srgbClr val="007BC2"/>
      </a:hlink>
      <a:folHlink>
        <a:srgbClr val="007BC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Design">
  <a:themeElements>
    <a:clrScheme name="BRAUN-PPT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76B82A"/>
      </a:accent1>
      <a:accent2>
        <a:srgbClr val="F59D33"/>
      </a:accent2>
      <a:accent3>
        <a:srgbClr val="007BC1"/>
      </a:accent3>
      <a:accent4>
        <a:srgbClr val="28381A"/>
      </a:accent4>
      <a:accent5>
        <a:srgbClr val="491109"/>
      </a:accent5>
      <a:accent6>
        <a:srgbClr val="08203E"/>
      </a:accent6>
      <a:hlink>
        <a:srgbClr val="007BC2"/>
      </a:hlink>
      <a:folHlink>
        <a:srgbClr val="007BC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350</Words>
  <Application>Microsoft Office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Arial</vt:lpstr>
      <vt:lpstr>Calibri</vt:lpstr>
      <vt:lpstr>Helvetica</vt:lpstr>
      <vt:lpstr>Wingdings</vt:lpstr>
      <vt:lpstr>1_Office-Design</vt:lpstr>
      <vt:lpstr>2_Office-Design</vt:lpstr>
      <vt:lpstr>PowerPoint Presentation</vt:lpstr>
    </vt:vector>
  </TitlesOfParts>
  <Company>IF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 K</dc:creator>
  <cp:lastModifiedBy>Murakashi, Kosuke</cp:lastModifiedBy>
  <cp:revision>159</cp:revision>
  <cp:lastPrinted>2020-06-04T15:35:45Z</cp:lastPrinted>
  <dcterms:created xsi:type="dcterms:W3CDTF">2013-02-22T07:55:13Z</dcterms:created>
  <dcterms:modified xsi:type="dcterms:W3CDTF">2021-05-28T13:27:19Z</dcterms:modified>
</cp:coreProperties>
</file>