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84" r:id="rId2"/>
    <p:sldId id="38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9000"/>
    <a:srgbClr val="000000"/>
    <a:srgbClr val="EFF0F4"/>
    <a:srgbClr val="E8E9ED"/>
    <a:srgbClr val="A65A95"/>
    <a:srgbClr val="B7814F"/>
    <a:srgbClr val="AA483E"/>
    <a:srgbClr val="7F7E83"/>
    <a:srgbClr val="CF0A2C"/>
    <a:srgbClr val="B6B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286" autoAdjust="0"/>
  </p:normalViewPr>
  <p:slideViewPr>
    <p:cSldViewPr showGuides="1">
      <p:cViewPr varScale="1">
        <p:scale>
          <a:sx n="104" d="100"/>
          <a:sy n="104" d="100"/>
        </p:scale>
        <p:origin x="732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698B2-579B-4CC3-8E3B-B5732FC8DEEC}" type="datetimeFigureOut">
              <a:rPr lang="en-GB" smtClean="0"/>
              <a:t>17/06/2020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039D44-3B43-4721-963B-A30D308CD49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48163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AB1537-9856-410C-9885-677F10B1F995}" type="datetimeFigureOut">
              <a:rPr lang="en-GB" smtClean="0"/>
              <a:t>17/06/2020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152F6D-921A-4549-A700-C2F94C50F2E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800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 (chedd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6754" y="1034167"/>
            <a:ext cx="8190847" cy="45061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MODEL – Product Name – Arial 28pt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1385" y="1556792"/>
            <a:ext cx="8208912" cy="48603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Product story or claim – Arial 16pt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3" hasCustomPrompt="1"/>
          </p:nvPr>
        </p:nvSpPr>
        <p:spPr>
          <a:xfrm>
            <a:off x="551384" y="2132856"/>
            <a:ext cx="5544616" cy="4119562"/>
          </a:xfrm>
        </p:spPr>
        <p:txBody>
          <a:bodyPr numCol="2">
            <a:normAutofit/>
          </a:bodyPr>
          <a:lstStyle>
            <a:lvl1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 sz="1200">
                <a:solidFill>
                  <a:schemeClr val="accent1"/>
                </a:solidFill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Key features and benefits – Arial 12pt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2271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 (green ap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40016" y="1628800"/>
            <a:ext cx="5598559" cy="450617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MODEL – Product Name – Arial 16pt</a:t>
            </a:r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79376" y="6277141"/>
            <a:ext cx="53687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Please contact your Regional</a:t>
            </a:r>
            <a:r>
              <a:rPr lang="en-GB" sz="1200" baseline="0" dirty="0"/>
              <a:t> Co-ordinator for samples and SKU information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029437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 (lemon gra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546754" y="1034167"/>
            <a:ext cx="8190847" cy="450617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MODEL – Product Name – Arial 28pt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1385" y="1556792"/>
            <a:ext cx="8208912" cy="48603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Product story or claim – Arial 16pt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3" hasCustomPrompt="1"/>
          </p:nvPr>
        </p:nvSpPr>
        <p:spPr>
          <a:xfrm>
            <a:off x="551384" y="2132856"/>
            <a:ext cx="5544616" cy="4119562"/>
          </a:xfrm>
        </p:spPr>
        <p:txBody>
          <a:bodyPr numCol="2">
            <a:normAutofit/>
          </a:bodyPr>
          <a:lstStyle>
            <a:lvl1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Key features and benefits – Arial 12pt</a:t>
            </a:r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6716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 (lemon gra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40016" y="1628800"/>
            <a:ext cx="5598559" cy="450617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MODEL – Product Name – Arial 16pt</a:t>
            </a:r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79376" y="6277141"/>
            <a:ext cx="53687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Please contact your Regional</a:t>
            </a:r>
            <a:r>
              <a:rPr lang="en-GB" sz="1200" baseline="0" dirty="0"/>
              <a:t> Co-ordinator for samples and SKU information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11785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 (red cabb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rgbClr val="A65A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546754" y="1034167"/>
            <a:ext cx="8190847" cy="450617"/>
          </a:xfrm>
        </p:spPr>
        <p:txBody>
          <a:bodyPr/>
          <a:lstStyle>
            <a:lvl1pPr>
              <a:defRPr>
                <a:solidFill>
                  <a:srgbClr val="A65A95"/>
                </a:solidFill>
              </a:defRPr>
            </a:lvl1pPr>
          </a:lstStyle>
          <a:p>
            <a:r>
              <a:rPr lang="en-US" dirty="0"/>
              <a:t>MODEL – Product Name – Arial 28pt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1385" y="1556792"/>
            <a:ext cx="8208912" cy="48603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Product story or claim – Arial 16pt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3" hasCustomPrompt="1"/>
          </p:nvPr>
        </p:nvSpPr>
        <p:spPr>
          <a:xfrm>
            <a:off x="551384" y="2132856"/>
            <a:ext cx="5544616" cy="4119562"/>
          </a:xfrm>
        </p:spPr>
        <p:txBody>
          <a:bodyPr numCol="2">
            <a:normAutofit/>
          </a:bodyPr>
          <a:lstStyle>
            <a:lvl1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 sz="1200">
                <a:solidFill>
                  <a:srgbClr val="A65A95"/>
                </a:solidFill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Key features and benefits – Arial 12pt</a:t>
            </a:r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124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 (red cabb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rgbClr val="A65A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40016" y="1628800"/>
            <a:ext cx="5598559" cy="450617"/>
          </a:xfrm>
        </p:spPr>
        <p:txBody>
          <a:bodyPr>
            <a:normAutofit/>
          </a:bodyPr>
          <a:lstStyle>
            <a:lvl1pPr>
              <a:defRPr sz="1600">
                <a:solidFill>
                  <a:srgbClr val="A65A95"/>
                </a:solidFill>
              </a:defRPr>
            </a:lvl1pPr>
          </a:lstStyle>
          <a:p>
            <a:r>
              <a:rPr lang="en-US" dirty="0"/>
              <a:t>MODEL – Product Name – Arial 16pt</a:t>
            </a:r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79376" y="6277141"/>
            <a:ext cx="53687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Please contact your Regional</a:t>
            </a:r>
            <a:r>
              <a:rPr lang="en-GB" sz="1200" baseline="0" dirty="0"/>
              <a:t> Co-ordinator for samples and SKU information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470653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 (rhubar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546754" y="1034167"/>
            <a:ext cx="8190847" cy="450617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MODEL – Product Name – Arial 28pt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1385" y="1556792"/>
            <a:ext cx="8208912" cy="48603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Product story or claim – Arial 16pt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3" hasCustomPrompt="1"/>
          </p:nvPr>
        </p:nvSpPr>
        <p:spPr>
          <a:xfrm>
            <a:off x="551384" y="2132856"/>
            <a:ext cx="5544616" cy="4119562"/>
          </a:xfrm>
        </p:spPr>
        <p:txBody>
          <a:bodyPr numCol="2">
            <a:normAutofit/>
          </a:bodyPr>
          <a:lstStyle>
            <a:lvl1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 sz="1200">
                <a:solidFill>
                  <a:schemeClr val="accent6"/>
                </a:solidFill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Key features and benefits – Arial 12pt</a:t>
            </a:r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4092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 (rhubar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40016" y="1628800"/>
            <a:ext cx="5598559" cy="450617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MODEL – Product Name – Arial 16pt</a:t>
            </a:r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79376" y="6277141"/>
            <a:ext cx="53687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Please contact your Regional</a:t>
            </a:r>
            <a:r>
              <a:rPr lang="en-GB" sz="1200" baseline="0" dirty="0"/>
              <a:t> Co-ordinator for samples and SKU information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591199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 (purple basi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546754" y="1034167"/>
            <a:ext cx="8190847" cy="45061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MODEL – Product Name – Arial 28pt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1385" y="1556792"/>
            <a:ext cx="8208912" cy="48603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Product story or claim – Arial 16pt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3" hasCustomPrompt="1"/>
          </p:nvPr>
        </p:nvSpPr>
        <p:spPr>
          <a:xfrm>
            <a:off x="551384" y="2132856"/>
            <a:ext cx="5544616" cy="4119562"/>
          </a:xfrm>
        </p:spPr>
        <p:txBody>
          <a:bodyPr numCol="2">
            <a:normAutofit/>
          </a:bodyPr>
          <a:lstStyle>
            <a:lvl1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 sz="1200">
                <a:solidFill>
                  <a:schemeClr val="accent4"/>
                </a:solidFill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Key features and benefits – Arial 12pt</a:t>
            </a:r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5008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 (purple basi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40016" y="1628800"/>
            <a:ext cx="5598559" cy="450617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MODEL – Product Name – Arial 16pt</a:t>
            </a:r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79376" y="6277141"/>
            <a:ext cx="53687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Please contact your Regional</a:t>
            </a:r>
            <a:r>
              <a:rPr lang="en-GB" sz="1200" baseline="0" dirty="0"/>
              <a:t> Co-ordinator for samples and SKU information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917575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 (chedd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40016" y="1628800"/>
            <a:ext cx="5598559" cy="450617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MODEL – Product Name – Arial 16pt</a:t>
            </a:r>
            <a:endParaRPr lang="en-GB" dirty="0"/>
          </a:p>
        </p:txBody>
      </p:sp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479376" y="6277141"/>
            <a:ext cx="53687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Please contact your Regional</a:t>
            </a:r>
            <a:r>
              <a:rPr lang="en-GB" sz="1200" baseline="0" dirty="0"/>
              <a:t> Co-ordinator for samples and SKU information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801631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546754" y="1034167"/>
            <a:ext cx="8190847" cy="450617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MODEL – Product Name – Arial 28pt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1385" y="1556792"/>
            <a:ext cx="8208912" cy="486039"/>
          </a:xfrm>
        </p:spPr>
        <p:txBody>
          <a:bodyPr/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Product story or claim – Arial 16pt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3" hasCustomPrompt="1"/>
          </p:nvPr>
        </p:nvSpPr>
        <p:spPr>
          <a:xfrm>
            <a:off x="551384" y="2132856"/>
            <a:ext cx="5544616" cy="4119562"/>
          </a:xfrm>
        </p:spPr>
        <p:txBody>
          <a:bodyPr numCol="2">
            <a:normAutofit/>
          </a:bodyPr>
          <a:lstStyle>
            <a:lvl1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 sz="1200">
                <a:solidFill>
                  <a:schemeClr val="accent5"/>
                </a:solidFill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Key features and benefits – Arial 12pt</a:t>
            </a:r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2209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40016" y="1628800"/>
            <a:ext cx="5598559" cy="450617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MODEL – Product Name – Arial 16pt</a:t>
            </a:r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79376" y="6277141"/>
            <a:ext cx="53687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Please contact your Regional</a:t>
            </a:r>
            <a:r>
              <a:rPr lang="en-GB" sz="1200" baseline="0" dirty="0"/>
              <a:t> Co-ordinator for samples and SKU information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667363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 (cinnam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rgbClr val="B781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546754" y="1034167"/>
            <a:ext cx="8190847" cy="450617"/>
          </a:xfrm>
        </p:spPr>
        <p:txBody>
          <a:bodyPr/>
          <a:lstStyle>
            <a:lvl1pPr>
              <a:defRPr>
                <a:solidFill>
                  <a:srgbClr val="B7814F"/>
                </a:solidFill>
              </a:defRPr>
            </a:lvl1pPr>
          </a:lstStyle>
          <a:p>
            <a:r>
              <a:rPr lang="en-US" dirty="0"/>
              <a:t>MODEL – Product Name – Arial 28pt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1385" y="1556792"/>
            <a:ext cx="8208912" cy="48603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Product story or claim – Arial 16pt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3" hasCustomPrompt="1"/>
          </p:nvPr>
        </p:nvSpPr>
        <p:spPr>
          <a:xfrm>
            <a:off x="551384" y="2132856"/>
            <a:ext cx="5544616" cy="4119562"/>
          </a:xfrm>
        </p:spPr>
        <p:txBody>
          <a:bodyPr numCol="2">
            <a:normAutofit/>
          </a:bodyPr>
          <a:lstStyle>
            <a:lvl1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 sz="1200">
                <a:solidFill>
                  <a:srgbClr val="B7814F"/>
                </a:solidFill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Key features and benefits – Arial 12pt</a:t>
            </a:r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851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 (cinnam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rgbClr val="B781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40016" y="1628800"/>
            <a:ext cx="5598559" cy="450617"/>
          </a:xfrm>
          <a:noFill/>
        </p:spPr>
        <p:txBody>
          <a:bodyPr>
            <a:normAutofit/>
          </a:bodyPr>
          <a:lstStyle>
            <a:lvl1pPr>
              <a:defRPr sz="1600">
                <a:solidFill>
                  <a:srgbClr val="B7814F"/>
                </a:solidFill>
              </a:defRPr>
            </a:lvl1pPr>
          </a:lstStyle>
          <a:p>
            <a:r>
              <a:rPr lang="en-US" dirty="0"/>
              <a:t>MODEL – Product Name – Arial 16pt</a:t>
            </a:r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79376" y="6277141"/>
            <a:ext cx="53687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Please contact your Regional</a:t>
            </a:r>
            <a:r>
              <a:rPr lang="en-GB" sz="1200" baseline="0" dirty="0"/>
              <a:t> Co-ordinator for samples and SKU information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984609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 (spinac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546754" y="1034167"/>
            <a:ext cx="8190847" cy="450617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MODEL – Product Name – Arial 28pt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1385" y="1556792"/>
            <a:ext cx="8208912" cy="48603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Product story or claim – Arial 16pt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3" hasCustomPrompt="1"/>
          </p:nvPr>
        </p:nvSpPr>
        <p:spPr>
          <a:xfrm>
            <a:off x="551384" y="2132856"/>
            <a:ext cx="5544616" cy="4119562"/>
          </a:xfrm>
        </p:spPr>
        <p:txBody>
          <a:bodyPr numCol="2">
            <a:normAutofit/>
          </a:bodyPr>
          <a:lstStyle>
            <a:lvl1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 sz="1200">
                <a:solidFill>
                  <a:schemeClr val="accent2"/>
                </a:solidFill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Key features and benefits – Arial 12pt</a:t>
            </a:r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332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 (spinac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40016" y="1628800"/>
            <a:ext cx="5598559" cy="450617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MODEL – Product Name – Arial 16pt</a:t>
            </a:r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79376" y="6277141"/>
            <a:ext cx="53687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Please contact your Regional</a:t>
            </a:r>
            <a:r>
              <a:rPr lang="en-GB" sz="1200" baseline="0" dirty="0"/>
              <a:t> Co-ordinator for samples and SKU information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85953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 (green ap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546754" y="1034167"/>
            <a:ext cx="8190847" cy="450617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MODEL – Product Name – Arial 28pt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1385" y="1556792"/>
            <a:ext cx="8208912" cy="48603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Product story or claim – Arial 16pt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3" hasCustomPrompt="1"/>
          </p:nvPr>
        </p:nvSpPr>
        <p:spPr>
          <a:xfrm>
            <a:off x="551384" y="2132856"/>
            <a:ext cx="5544616" cy="4119562"/>
          </a:xfrm>
        </p:spPr>
        <p:txBody>
          <a:bodyPr numCol="2">
            <a:normAutofit/>
          </a:bodyPr>
          <a:lstStyle>
            <a:lvl1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 sz="1200">
                <a:solidFill>
                  <a:schemeClr val="tx2"/>
                </a:solidFill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Key features and benefits – Arial 12pt</a:t>
            </a:r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2995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754" y="1034167"/>
            <a:ext cx="8190847" cy="823087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754" y="1862841"/>
            <a:ext cx="8190847" cy="41195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40800" y="6308728"/>
            <a:ext cx="2743200" cy="19684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4456E4FB-E813-415C-B368-66CE7ECA0A31}" type="datetime1">
              <a:rPr lang="en-GB" smtClean="0"/>
              <a:pPr/>
              <a:t>17/06/2020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0" y="6308728"/>
            <a:ext cx="7975600" cy="19684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Presenter's name, date &amp; place (Go Header &amp; Footer to edit this text)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74" y="6308728"/>
            <a:ext cx="482601" cy="19684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pPr algn="r"/>
            <a:fld id="{4C8F9649-BC6C-436E-9820-F0231B3F3750}" type="slidenum">
              <a:rPr lang="en-GB" smtClean="0"/>
              <a:pPr algn="r"/>
              <a:t>‹#›</a:t>
            </a:fld>
            <a:endParaRPr lang="en-GB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676271" y="6360319"/>
            <a:ext cx="0" cy="10800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27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564" y="411949"/>
            <a:ext cx="1512000" cy="219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83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728" r:id="rId2"/>
    <p:sldLayoutId id="2147483720" r:id="rId3"/>
    <p:sldLayoutId id="2147483729" r:id="rId4"/>
    <p:sldLayoutId id="2147483721" r:id="rId5"/>
    <p:sldLayoutId id="2147483730" r:id="rId6"/>
    <p:sldLayoutId id="2147483722" r:id="rId7"/>
    <p:sldLayoutId id="2147483731" r:id="rId8"/>
    <p:sldLayoutId id="2147483723" r:id="rId9"/>
    <p:sldLayoutId id="2147483732" r:id="rId10"/>
    <p:sldLayoutId id="2147483724" r:id="rId11"/>
    <p:sldLayoutId id="2147483733" r:id="rId12"/>
    <p:sldLayoutId id="2147483725" r:id="rId13"/>
    <p:sldLayoutId id="2147483734" r:id="rId14"/>
    <p:sldLayoutId id="2147483726" r:id="rId15"/>
    <p:sldLayoutId id="2147483735" r:id="rId16"/>
    <p:sldLayoutId id="2147483727" r:id="rId17"/>
    <p:sldLayoutId id="2147483736" r:id="rId1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0"/>
        </a:spcBef>
        <a:buFont typeface="Bree Rg" panose="02000503000000020004" pitchFamily="50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66700" indent="-266700" algn="l" defTabSz="685800" rtl="0" eaLnBrk="1" latinLnBrk="0" hangingPunct="1">
        <a:lnSpc>
          <a:spcPct val="100000"/>
        </a:lnSpc>
        <a:spcBef>
          <a:spcPts val="0"/>
        </a:spcBef>
        <a:buFont typeface="Bree Rg" panose="02000503000000020004" pitchFamily="50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273050" algn="l" defTabSz="685800" rtl="0" eaLnBrk="1" latinLnBrk="0" hangingPunct="1">
        <a:lnSpc>
          <a:spcPct val="100000"/>
        </a:lnSpc>
        <a:spcBef>
          <a:spcPts val="0"/>
        </a:spcBef>
        <a:buFont typeface="Bree Rg" panose="02000503000000020004" pitchFamily="50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685800" rtl="0" eaLnBrk="1" latinLnBrk="0" hangingPunct="1">
        <a:lnSpc>
          <a:spcPct val="100000"/>
        </a:lnSpc>
        <a:spcBef>
          <a:spcPts val="0"/>
        </a:spcBef>
        <a:buFont typeface="Bree Rg" panose="02000503000000020004" pitchFamily="50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685800" rtl="0" eaLnBrk="1" latinLnBrk="0" hangingPunct="1">
        <a:lnSpc>
          <a:spcPct val="100000"/>
        </a:lnSpc>
        <a:spcBef>
          <a:spcPts val="0"/>
        </a:spcBef>
        <a:buFont typeface="Bree Rg" panose="02000503000000020004" pitchFamily="50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kitchenware, sitting, black, table&#10;&#10;Description automatically generated">
            <a:extLst>
              <a:ext uri="{FF2B5EF4-FFF2-40B4-BE49-F238E27FC236}">
                <a16:creationId xmlns:a16="http://schemas.microsoft.com/office/drawing/2014/main" id="{4493DC1E-E467-491C-8D9D-BAA95EAC76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887" y="2273080"/>
            <a:ext cx="3831898" cy="3540674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1986" y="833392"/>
            <a:ext cx="7396182" cy="450617"/>
          </a:xfrm>
        </p:spPr>
        <p:txBody>
          <a:bodyPr>
            <a:normAutofit fontScale="90000"/>
          </a:bodyPr>
          <a:lstStyle/>
          <a:p>
            <a:r>
              <a:rPr lang="en-GB" sz="3200" dirty="0">
                <a:latin typeface="Georgia" panose="02040502050405020303" pitchFamily="18" charset="0"/>
              </a:rPr>
              <a:t>KWL90. – Titanium Chef Patissier XL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4294967295"/>
          </p:nvPr>
        </p:nvSpPr>
        <p:spPr>
          <a:xfrm>
            <a:off x="236642" y="3416184"/>
            <a:ext cx="1711325" cy="1079500"/>
          </a:xfrm>
        </p:spPr>
        <p:txBody>
          <a:bodyPr numCol="1">
            <a:normAutofit/>
          </a:bodyPr>
          <a:lstStyle/>
          <a:p>
            <a:pPr marL="0" indent="0">
              <a:buNone/>
            </a:pPr>
            <a:r>
              <a:rPr lang="en-GB" sz="1400" b="1" dirty="0">
                <a:solidFill>
                  <a:schemeClr val="accent4"/>
                </a:solidFill>
                <a:latin typeface="Georgia" panose="02040502050405020303" pitchFamily="18" charset="0"/>
              </a:rPr>
              <a:t>In-bowl warming</a:t>
            </a:r>
          </a:p>
          <a:p>
            <a:pPr marL="0" indent="0">
              <a:buNone/>
            </a:pPr>
            <a:r>
              <a:rPr lang="en-GB" sz="1400" dirty="0">
                <a:solidFill>
                  <a:schemeClr val="tx1"/>
                </a:solidFill>
                <a:latin typeface="Georgia" panose="02040502050405020303" pitchFamily="18" charset="0"/>
              </a:rPr>
              <a:t>Integrated warming; proofs bread, melts chocolate and other ingredients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1CD5122C-55EF-4D95-992B-9D86AB2B1BAC}"/>
              </a:ext>
            </a:extLst>
          </p:cNvPr>
          <p:cNvSpPr txBox="1">
            <a:spLocks/>
          </p:cNvSpPr>
          <p:nvPr/>
        </p:nvSpPr>
        <p:spPr>
          <a:xfrm>
            <a:off x="6401047" y="2456549"/>
            <a:ext cx="1881303" cy="1332491"/>
          </a:xfrm>
          <a:prstGeom prst="rect">
            <a:avLst/>
          </a:prstGeom>
        </p:spPr>
        <p:txBody>
          <a:bodyPr vert="horz" lIns="0" tIns="0" rIns="0" bIns="0" numCol="1" rtlCol="0">
            <a:normAutofit/>
          </a:bodyPr>
          <a:lstStyle>
            <a:lvl1pPr marL="285750" indent="-28575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9750" indent="-27305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400" b="1" dirty="0">
                <a:solidFill>
                  <a:schemeClr val="accent4"/>
                </a:solidFill>
                <a:latin typeface="Georgia" panose="02040502050405020303" pitchFamily="18" charset="0"/>
              </a:rPr>
              <a:t>Intuitive full colour touch-screen</a:t>
            </a:r>
          </a:p>
          <a:p>
            <a:pPr marL="0" indent="0">
              <a:buNone/>
            </a:pPr>
            <a:r>
              <a:rPr lang="en-GB" sz="1400" dirty="0">
                <a:solidFill>
                  <a:schemeClr val="tx1"/>
                </a:solidFill>
                <a:latin typeface="Georgia" panose="02040502050405020303" pitchFamily="18" charset="0"/>
              </a:rPr>
              <a:t>Offering expertly crafted pre-set functions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C45ACFDB-5920-47CA-A5BD-342782F78ACF}"/>
              </a:ext>
            </a:extLst>
          </p:cNvPr>
          <p:cNvSpPr txBox="1">
            <a:spLocks/>
          </p:cNvSpPr>
          <p:nvPr/>
        </p:nvSpPr>
        <p:spPr>
          <a:xfrm>
            <a:off x="249945" y="4803859"/>
            <a:ext cx="1698022" cy="1505461"/>
          </a:xfrm>
          <a:prstGeom prst="rect">
            <a:avLst/>
          </a:prstGeom>
        </p:spPr>
        <p:txBody>
          <a:bodyPr vert="horz" lIns="0" tIns="0" rIns="0" bIns="0" numCol="1" rtlCol="0">
            <a:normAutofit/>
          </a:bodyPr>
          <a:lstStyle>
            <a:lvl1pPr marL="285750" indent="-28575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9750" indent="-27305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400" b="1" dirty="0">
                <a:solidFill>
                  <a:schemeClr val="accent4"/>
                </a:solidFill>
                <a:latin typeface="Georgia" panose="02040502050405020303" pitchFamily="18" charset="0"/>
              </a:rPr>
              <a:t>Integrated in-bowl weighing</a:t>
            </a:r>
          </a:p>
          <a:p>
            <a:pPr marL="0" indent="0">
              <a:buNone/>
            </a:pPr>
            <a:r>
              <a:rPr lang="en-GB" sz="1400" dirty="0">
                <a:solidFill>
                  <a:schemeClr val="tx1"/>
                </a:solidFill>
                <a:latin typeface="Georgia" panose="02040502050405020303" pitchFamily="18" charset="0"/>
              </a:rPr>
              <a:t>Weighing directly into the bowl saves you time and means less dirty dishes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E60A56A-EF1A-4E73-A20A-AB6E89A1B25D}"/>
              </a:ext>
            </a:extLst>
          </p:cNvPr>
          <p:cNvCxnSpPr>
            <a:cxnSpLocks/>
          </p:cNvCxnSpPr>
          <p:nvPr/>
        </p:nvCxnSpPr>
        <p:spPr>
          <a:xfrm>
            <a:off x="2175204" y="2856106"/>
            <a:ext cx="663968" cy="652566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D4C3F15-BCC5-47CF-98EB-3E7E635C8FA1}"/>
              </a:ext>
            </a:extLst>
          </p:cNvPr>
          <p:cNvCxnSpPr>
            <a:cxnSpLocks/>
          </p:cNvCxnSpPr>
          <p:nvPr/>
        </p:nvCxnSpPr>
        <p:spPr>
          <a:xfrm flipV="1">
            <a:off x="1790935" y="5363910"/>
            <a:ext cx="1778840" cy="136392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3CE80BC-94E0-45C5-9669-932EE61F05A2}"/>
              </a:ext>
            </a:extLst>
          </p:cNvPr>
          <p:cNvCxnSpPr>
            <a:cxnSpLocks/>
          </p:cNvCxnSpPr>
          <p:nvPr/>
        </p:nvCxnSpPr>
        <p:spPr>
          <a:xfrm flipV="1">
            <a:off x="5455479" y="2882545"/>
            <a:ext cx="800230" cy="628353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B18AE0-D7AC-45DF-B393-8730AB321708}"/>
              </a:ext>
            </a:extLst>
          </p:cNvPr>
          <p:cNvCxnSpPr>
            <a:cxnSpLocks/>
          </p:cNvCxnSpPr>
          <p:nvPr/>
        </p:nvCxnSpPr>
        <p:spPr>
          <a:xfrm>
            <a:off x="3972124" y="3224678"/>
            <a:ext cx="2298292" cy="1271006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2" name="Content Placeholder 7">
            <a:extLst>
              <a:ext uri="{FF2B5EF4-FFF2-40B4-BE49-F238E27FC236}">
                <a16:creationId xmlns:a16="http://schemas.microsoft.com/office/drawing/2014/main" id="{152BF01B-F2F3-4C37-8987-ADB5E48901F1}"/>
              </a:ext>
            </a:extLst>
          </p:cNvPr>
          <p:cNvSpPr txBox="1">
            <a:spLocks/>
          </p:cNvSpPr>
          <p:nvPr/>
        </p:nvSpPr>
        <p:spPr>
          <a:xfrm>
            <a:off x="6401047" y="4310680"/>
            <a:ext cx="1555871" cy="1189621"/>
          </a:xfrm>
          <a:prstGeom prst="rect">
            <a:avLst/>
          </a:prstGeom>
        </p:spPr>
        <p:txBody>
          <a:bodyPr vert="horz" lIns="0" tIns="0" rIns="0" bIns="0" numCol="1" rtlCol="0">
            <a:normAutofit/>
          </a:bodyPr>
          <a:lstStyle>
            <a:lvl1pPr marL="285750" indent="-28575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9750" indent="-27305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400" b="1" dirty="0">
                <a:solidFill>
                  <a:schemeClr val="accent4"/>
                </a:solidFill>
                <a:latin typeface="Georgia" panose="02040502050405020303" pitchFamily="18" charset="0"/>
              </a:rPr>
              <a:t>In-bowl light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400" dirty="0">
                <a:solidFill>
                  <a:schemeClr val="tx1"/>
                </a:solidFill>
                <a:latin typeface="Georgia" panose="02040502050405020303" pitchFamily="18" charset="0"/>
              </a:rPr>
              <a:t>Add a touch of brilliance to your baking with in-bowl illumination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GB" sz="14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23" name="Content Placeholder 7">
            <a:extLst>
              <a:ext uri="{FF2B5EF4-FFF2-40B4-BE49-F238E27FC236}">
                <a16:creationId xmlns:a16="http://schemas.microsoft.com/office/drawing/2014/main" id="{8AE0D023-57CD-4C6E-ADCA-731C10F597E8}"/>
              </a:ext>
            </a:extLst>
          </p:cNvPr>
          <p:cNvSpPr txBox="1">
            <a:spLocks/>
          </p:cNvSpPr>
          <p:nvPr/>
        </p:nvSpPr>
        <p:spPr>
          <a:xfrm>
            <a:off x="767408" y="2152236"/>
            <a:ext cx="1521067" cy="1030016"/>
          </a:xfrm>
          <a:prstGeom prst="rect">
            <a:avLst/>
          </a:prstGeom>
        </p:spPr>
        <p:txBody>
          <a:bodyPr vert="horz" lIns="0" tIns="0" rIns="0" bIns="0" numCol="1" rtlCol="0">
            <a:normAutofit lnSpcReduction="10000"/>
          </a:bodyPr>
          <a:lstStyle>
            <a:lvl1pPr marL="285750" indent="-28575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9750" indent="-27305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400" b="1" dirty="0">
                <a:solidFill>
                  <a:schemeClr val="accent4"/>
                </a:solidFill>
                <a:latin typeface="Georgia" panose="02040502050405020303" pitchFamily="18" charset="0"/>
              </a:rPr>
              <a:t>Bowl bundle</a:t>
            </a:r>
          </a:p>
          <a:p>
            <a:pPr marL="0" indent="0">
              <a:buNone/>
            </a:pPr>
            <a:r>
              <a:rPr lang="en-GB" sz="1400" dirty="0">
                <a:solidFill>
                  <a:schemeClr val="tx1"/>
                </a:solidFill>
                <a:latin typeface="Georgia" panose="02040502050405020303" pitchFamily="18" charset="0"/>
              </a:rPr>
              <a:t>Comes with 7L and 5L stainless steel nesting bowls as standard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7997BAD-4BDA-4BCD-AA81-961F651EA1CF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1947967" y="3955934"/>
            <a:ext cx="1165983" cy="1169019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49A7DD2-87F7-46B2-BE96-2728625211E5}"/>
              </a:ext>
            </a:extLst>
          </p:cNvPr>
          <p:cNvSpPr txBox="1"/>
          <p:nvPr/>
        </p:nvSpPr>
        <p:spPr>
          <a:xfrm>
            <a:off x="8297427" y="1112208"/>
            <a:ext cx="3657931" cy="48320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1600" dirty="0">
                <a:solidFill>
                  <a:schemeClr val="accent4"/>
                </a:solidFill>
                <a:latin typeface="Georgia" panose="02040502050405020303" pitchFamily="18" charset="0"/>
              </a:rPr>
              <a:t>1400W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Georgia" panose="02040502050405020303" pitchFamily="18" charset="0"/>
              </a:rPr>
              <a:t>Planetary mix action – maintains speed &amp; power, even under heavy loads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>
              <a:solidFill>
                <a:srgbClr val="EA9000"/>
              </a:solidFill>
              <a:latin typeface="Georgia" panose="02040502050405020303" pitchFamily="18" charset="0"/>
            </a:endParaRPr>
          </a:p>
          <a:p>
            <a:r>
              <a:rPr lang="en-GB" sz="1600" dirty="0">
                <a:solidFill>
                  <a:schemeClr val="accent4"/>
                </a:solidFill>
                <a:latin typeface="Georgia" panose="02040502050405020303" pitchFamily="18" charset="0"/>
              </a:rPr>
              <a:t>13 speeds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Georgia" panose="02040502050405020303" pitchFamily="18" charset="0"/>
              </a:rPr>
              <a:t>Including the NEW Pulse and Fold function and NEW 3 stir interval speeds</a:t>
            </a:r>
            <a:endParaRPr lang="en-GB" sz="11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>
              <a:solidFill>
                <a:srgbClr val="EA9000"/>
              </a:solidFill>
              <a:latin typeface="Georgia" panose="02040502050405020303" pitchFamily="18" charset="0"/>
            </a:endParaRPr>
          </a:p>
          <a:p>
            <a:r>
              <a:rPr lang="en-GB" sz="1600" dirty="0">
                <a:solidFill>
                  <a:schemeClr val="accent4"/>
                </a:solidFill>
                <a:latin typeface="Georgia" panose="02040502050405020303" pitchFamily="18" charset="0"/>
              </a:rPr>
              <a:t>7L &amp; 5L bowl capacity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Georgia" panose="02040502050405020303" pitchFamily="18" charset="0"/>
              </a:rPr>
              <a:t>Large capacity, elegantly flared polished stainless steel with handles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>
              <a:solidFill>
                <a:srgbClr val="EA9000"/>
              </a:solidFill>
              <a:latin typeface="Georgia" panose="02040502050405020303" pitchFamily="18" charset="0"/>
            </a:endParaRPr>
          </a:p>
          <a:p>
            <a:r>
              <a:rPr lang="en-GB" sz="1600" dirty="0">
                <a:solidFill>
                  <a:schemeClr val="accent4"/>
                </a:solidFill>
                <a:latin typeface="Georgia" panose="02040502050405020303" pitchFamily="18" charset="0"/>
              </a:rPr>
              <a:t>Splash guard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Georgia" panose="02040502050405020303" pitchFamily="18" charset="0"/>
              </a:rPr>
              <a:t>2-piece style with large pour chute – easily fitted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b="1" dirty="0">
              <a:solidFill>
                <a:srgbClr val="EA9000"/>
              </a:solidFill>
              <a:latin typeface="Georgia" panose="02040502050405020303" pitchFamily="18" charset="0"/>
            </a:endParaRPr>
          </a:p>
          <a:p>
            <a:r>
              <a:rPr lang="en-GB" sz="1600" dirty="0">
                <a:solidFill>
                  <a:schemeClr val="accent4"/>
                </a:solidFill>
                <a:latin typeface="Georgia" panose="02040502050405020303" pitchFamily="18" charset="0"/>
              </a:rPr>
              <a:t>Head release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Georgia" panose="02040502050405020303" pitchFamily="18" charset="0"/>
              </a:rPr>
              <a:t>Spine lever and head-lift interlock for safety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r>
              <a:rPr lang="en-GB" sz="1600" dirty="0">
                <a:solidFill>
                  <a:schemeClr val="accent4"/>
                </a:solidFill>
                <a:latin typeface="Georgia" panose="02040502050405020303" pitchFamily="18" charset="0"/>
              </a:rPr>
              <a:t>4 bowl tools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Georgia" panose="02040502050405020303" pitchFamily="18" charset="0"/>
              </a:rPr>
              <a:t>Stainless Steel Whisk, Dough Tool, K-Beater and Creaming Beater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1D0E9A6-26D9-40A5-BCB1-28B430D82794}"/>
              </a:ext>
            </a:extLst>
          </p:cNvPr>
          <p:cNvSpPr txBox="1"/>
          <p:nvPr/>
        </p:nvSpPr>
        <p:spPr>
          <a:xfrm>
            <a:off x="3033123" y="5733256"/>
            <a:ext cx="23762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Georgia" panose="02040502050405020303" pitchFamily="18" charset="0"/>
              </a:rPr>
              <a:t>Asset Bank ID: 191318</a:t>
            </a:r>
          </a:p>
        </p:txBody>
      </p:sp>
      <p:pic>
        <p:nvPicPr>
          <p:cNvPr id="18" name="Picture 17" descr="A picture containing whisk, kitchenware&#10;&#10;Description automatically generated">
            <a:extLst>
              <a:ext uri="{FF2B5EF4-FFF2-40B4-BE49-F238E27FC236}">
                <a16:creationId xmlns:a16="http://schemas.microsoft.com/office/drawing/2014/main" id="{5C9B59A8-7B24-4ABB-B489-F802A2ADAA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5483" y="6005110"/>
            <a:ext cx="435060" cy="753250"/>
          </a:xfrm>
          <a:prstGeom prst="rect">
            <a:avLst/>
          </a:prstGeom>
        </p:spPr>
      </p:pic>
      <p:pic>
        <p:nvPicPr>
          <p:cNvPr id="19" name="Picture 18" descr="A close up of an object&#10;&#10;Description automatically generated">
            <a:extLst>
              <a:ext uri="{FF2B5EF4-FFF2-40B4-BE49-F238E27FC236}">
                <a16:creationId xmlns:a16="http://schemas.microsoft.com/office/drawing/2014/main" id="{585FE5FD-AD97-4138-BD0C-FA3FA39ABE8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0152" t="3800" r="24402" b="3800"/>
          <a:stretch/>
        </p:blipFill>
        <p:spPr>
          <a:xfrm>
            <a:off x="9264352" y="6005110"/>
            <a:ext cx="329709" cy="754152"/>
          </a:xfrm>
          <a:prstGeom prst="rect">
            <a:avLst/>
          </a:prstGeom>
        </p:spPr>
      </p:pic>
      <p:pic>
        <p:nvPicPr>
          <p:cNvPr id="21" name="Picture 20" descr="A close up of a stool&#10;&#10;Description automatically generated">
            <a:extLst>
              <a:ext uri="{FF2B5EF4-FFF2-40B4-BE49-F238E27FC236}">
                <a16:creationId xmlns:a16="http://schemas.microsoft.com/office/drawing/2014/main" id="{7E3255D3-8424-472F-BBD5-75C7789D963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5196" t="3800" r="14977" b="2751"/>
          <a:stretch/>
        </p:blipFill>
        <p:spPr>
          <a:xfrm>
            <a:off x="9804822" y="5974054"/>
            <a:ext cx="531567" cy="80032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790ED5EF-1790-420C-86A6-E0DE3DF18E5D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2993" r="20470"/>
          <a:stretch/>
        </p:blipFill>
        <p:spPr>
          <a:xfrm>
            <a:off x="10530085" y="5952907"/>
            <a:ext cx="630583" cy="83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244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047096" y="848672"/>
            <a:ext cx="5598559" cy="450617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Georgia" panose="02040502050405020303" pitchFamily="18" charset="0"/>
              </a:rPr>
              <a:t>KWL90. – Titanium Chef Patissier XL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436935"/>
              </p:ext>
            </p:extLst>
          </p:nvPr>
        </p:nvGraphicFramePr>
        <p:xfrm>
          <a:off x="519428" y="812236"/>
          <a:ext cx="5206471" cy="1153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6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0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l"/>
                      <a:r>
                        <a:rPr lang="en-GB" sz="900" b="1" dirty="0">
                          <a:solidFill>
                            <a:schemeClr val="bg1"/>
                          </a:solidFill>
                          <a:latin typeface="+mn-lt"/>
                        </a:rPr>
                        <a:t>Product Details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459">
                <a:tc>
                  <a:txBody>
                    <a:bodyPr/>
                    <a:lstStyle/>
                    <a:p>
                      <a:pPr algn="l"/>
                      <a:r>
                        <a:rPr lang="en-GB" sz="900" b="1" dirty="0">
                          <a:solidFill>
                            <a:schemeClr val="tx1"/>
                          </a:solidFill>
                          <a:latin typeface="+mn-lt"/>
                        </a:rPr>
                        <a:t>Colour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solidFill>
                            <a:schemeClr val="tx1"/>
                          </a:solidFill>
                          <a:latin typeface="+mn-lt"/>
                        </a:rPr>
                        <a:t>Silver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/>
                      <a:r>
                        <a:rPr lang="en-GB" sz="900" b="1" dirty="0">
                          <a:solidFill>
                            <a:schemeClr val="tx1"/>
                          </a:solidFill>
                          <a:latin typeface="+mn-lt"/>
                        </a:rPr>
                        <a:t>Materials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solidFill>
                            <a:schemeClr val="tx1"/>
                          </a:solidFill>
                          <a:latin typeface="+mn-lt"/>
                        </a:rPr>
                        <a:t>Die Cast Metal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/>
                      <a:r>
                        <a:rPr lang="en-GB" sz="900" b="1" dirty="0">
                          <a:solidFill>
                            <a:schemeClr val="tx1"/>
                          </a:solidFill>
                          <a:latin typeface="+mn-lt"/>
                        </a:rPr>
                        <a:t>Dimensions (cm) </a:t>
                      </a:r>
                      <a:r>
                        <a:rPr lang="en-GB" sz="9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LxWxH</a:t>
                      </a:r>
                      <a:endParaRPr lang="en-GB" sz="9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latin typeface="+mn-lt"/>
                        </a:rPr>
                        <a:t>39.5 x 20 x 38.5 (without bowl)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/>
                      <a:r>
                        <a:rPr lang="en-GB" sz="900" b="1" dirty="0">
                          <a:solidFill>
                            <a:schemeClr val="tx1"/>
                          </a:solidFill>
                          <a:latin typeface="+mn-lt"/>
                        </a:rPr>
                        <a:t>Weight (kg)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>
                          <a:solidFill>
                            <a:schemeClr val="tx1"/>
                          </a:solidFill>
                          <a:latin typeface="+mn-lt"/>
                        </a:rPr>
                        <a:t>9.9 (with 7L bowl), 9.3 (with 5L bowl), 8.5 (with no bowl)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947492"/>
              </p:ext>
            </p:extLst>
          </p:nvPr>
        </p:nvGraphicFramePr>
        <p:xfrm>
          <a:off x="516697" y="2050128"/>
          <a:ext cx="5209202" cy="8407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59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6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8651">
                  <a:extLst>
                    <a:ext uri="{9D8B030D-6E8A-4147-A177-3AD203B41FA5}">
                      <a16:colId xmlns:a16="http://schemas.microsoft.com/office/drawing/2014/main" val="2320774129"/>
                    </a:ext>
                  </a:extLst>
                </a:gridCol>
                <a:gridCol w="888651">
                  <a:extLst>
                    <a:ext uri="{9D8B030D-6E8A-4147-A177-3AD203B41FA5}">
                      <a16:colId xmlns:a16="http://schemas.microsoft.com/office/drawing/2014/main" val="2357925969"/>
                    </a:ext>
                  </a:extLst>
                </a:gridCol>
                <a:gridCol w="888651">
                  <a:extLst>
                    <a:ext uri="{9D8B030D-6E8A-4147-A177-3AD203B41FA5}">
                      <a16:colId xmlns:a16="http://schemas.microsoft.com/office/drawing/2014/main" val="1243465219"/>
                    </a:ext>
                  </a:extLst>
                </a:gridCol>
                <a:gridCol w="888651">
                  <a:extLst>
                    <a:ext uri="{9D8B030D-6E8A-4147-A177-3AD203B41FA5}">
                      <a16:colId xmlns:a16="http://schemas.microsoft.com/office/drawing/2014/main" val="1400810085"/>
                    </a:ext>
                  </a:extLst>
                </a:gridCol>
              </a:tblGrid>
              <a:tr h="385362">
                <a:tc>
                  <a:txBody>
                    <a:bodyPr/>
                    <a:lstStyle/>
                    <a:p>
                      <a:pPr algn="ctr"/>
                      <a:r>
                        <a:rPr lang="en-GB" sz="880" b="1" dirty="0">
                          <a:solidFill>
                            <a:schemeClr val="bg1"/>
                          </a:solidFill>
                          <a:latin typeface="+mn-lt"/>
                        </a:rPr>
                        <a:t>Packaging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1" dirty="0">
                          <a:solidFill>
                            <a:schemeClr val="bg1"/>
                          </a:solidFill>
                          <a:latin typeface="+mn-lt"/>
                        </a:rPr>
                        <a:t>KWL90.004SI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1" dirty="0">
                          <a:solidFill>
                            <a:schemeClr val="bg1"/>
                          </a:solidFill>
                          <a:latin typeface="+mn-lt"/>
                        </a:rPr>
                        <a:t>KWL90.124SI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1" dirty="0">
                          <a:solidFill>
                            <a:schemeClr val="bg1"/>
                          </a:solidFill>
                          <a:latin typeface="+mn-lt"/>
                        </a:rPr>
                        <a:t>KWL90.034SI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1" dirty="0">
                          <a:solidFill>
                            <a:schemeClr val="bg1"/>
                          </a:solidFill>
                          <a:latin typeface="+mn-lt"/>
                        </a:rPr>
                        <a:t>KWL90.244SI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1" dirty="0">
                          <a:solidFill>
                            <a:schemeClr val="bg1"/>
                          </a:solidFill>
                          <a:latin typeface="+mn-lt"/>
                        </a:rPr>
                        <a:t>KWL90.594SI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solidFill>
                            <a:schemeClr val="tx1"/>
                          </a:solidFill>
                          <a:latin typeface="+mn-lt"/>
                        </a:rPr>
                        <a:t>Size (cm)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80" dirty="0">
                          <a:solidFill>
                            <a:schemeClr val="tx1"/>
                          </a:solidFill>
                          <a:latin typeface="+mn-lt"/>
                        </a:rPr>
                        <a:t>48.5 x 35 x 49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80" dirty="0">
                          <a:solidFill>
                            <a:schemeClr val="tx1"/>
                          </a:solidFill>
                          <a:latin typeface="+mn-lt"/>
                        </a:rPr>
                        <a:t>68.5 x 36 x 49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80" dirty="0">
                          <a:solidFill>
                            <a:schemeClr val="tx1"/>
                          </a:solidFill>
                          <a:latin typeface="+mn-lt"/>
                        </a:rPr>
                        <a:t>68.5 x 36 x 49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80" dirty="0">
                          <a:solidFill>
                            <a:schemeClr val="tx1"/>
                          </a:solidFill>
                          <a:latin typeface="+mn-lt"/>
                        </a:rPr>
                        <a:t>65.5 x 36 x 49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80" dirty="0">
                          <a:solidFill>
                            <a:schemeClr val="tx1"/>
                          </a:solidFill>
                          <a:latin typeface="+mn-lt"/>
                        </a:rPr>
                        <a:t>57 x 48.5 x 51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880" b="0" dirty="0">
                          <a:solidFill>
                            <a:schemeClr val="tx1"/>
                          </a:solidFill>
                          <a:latin typeface="+mn-lt"/>
                        </a:rPr>
                        <a:t>Weight (kg)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dirty="0">
                          <a:solidFill>
                            <a:schemeClr val="tx1"/>
                          </a:solidFill>
                          <a:latin typeface="+mn-lt"/>
                        </a:rPr>
                        <a:t>14.40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dirty="0">
                          <a:solidFill>
                            <a:schemeClr val="tx1"/>
                          </a:solidFill>
                          <a:latin typeface="+mn-lt"/>
                        </a:rPr>
                        <a:t>17.9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dirty="0">
                          <a:solidFill>
                            <a:schemeClr val="tx1"/>
                          </a:solidFill>
                          <a:latin typeface="+mn-lt"/>
                        </a:rPr>
                        <a:t>17.9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dirty="0">
                          <a:solidFill>
                            <a:schemeClr val="tx1"/>
                          </a:solidFill>
                          <a:latin typeface="+mn-lt"/>
                        </a:rPr>
                        <a:t>17.5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dirty="0">
                          <a:solidFill>
                            <a:schemeClr val="tx1"/>
                          </a:solidFill>
                          <a:latin typeface="+mn-lt"/>
                        </a:rPr>
                        <a:t>23.3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231485"/>
              </p:ext>
            </p:extLst>
          </p:nvPr>
        </p:nvGraphicFramePr>
        <p:xfrm>
          <a:off x="522157" y="2975006"/>
          <a:ext cx="5206473" cy="13900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28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5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59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59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59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168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chemeClr val="bg1"/>
                          </a:solidFill>
                          <a:latin typeface="+mn-lt"/>
                        </a:rPr>
                        <a:t>Container</a:t>
                      </a:r>
                      <a:r>
                        <a:rPr lang="en-GB" sz="9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 Qty</a:t>
                      </a:r>
                      <a:endParaRPr lang="en-GB" sz="9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  <a:latin typeface="+mn-lt"/>
                        </a:rPr>
                        <a:t>20ft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  <a:latin typeface="+mn-lt"/>
                        </a:rPr>
                        <a:t>40ft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  <a:latin typeface="+mn-lt"/>
                        </a:rPr>
                        <a:t>40ft H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  <a:latin typeface="+mn-lt"/>
                        </a:rPr>
                        <a:t>MOQ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68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latin typeface="+mn-lt"/>
                        </a:rPr>
                        <a:t>KWL90.004SI - </a:t>
                      </a:r>
                      <a:r>
                        <a:rPr lang="en-GB" sz="900" dirty="0">
                          <a:latin typeface="+mn-lt"/>
                        </a:rPr>
                        <a:t>0W20011359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352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720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785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1,000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68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latin typeface="+mn-lt"/>
                        </a:rPr>
                        <a:t>KWL90.124SI - </a:t>
                      </a:r>
                      <a:r>
                        <a:rPr lang="en-GB" sz="900" dirty="0">
                          <a:latin typeface="+mn-lt"/>
                        </a:rPr>
                        <a:t>0W20011363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192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408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510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1,000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9077447"/>
                  </a:ext>
                </a:extLst>
              </a:tr>
              <a:tr h="23168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latin typeface="+mn-lt"/>
                        </a:rPr>
                        <a:t>KWL90.034SI - 0W20011371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204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408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510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1,000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557478"/>
                  </a:ext>
                </a:extLst>
              </a:tr>
              <a:tr h="23168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latin typeface="+mn-lt"/>
                        </a:rPr>
                        <a:t>KWL90.244SI - </a:t>
                      </a:r>
                      <a:r>
                        <a:rPr lang="en-GB" sz="900" dirty="0">
                          <a:latin typeface="+mn-lt"/>
                        </a:rPr>
                        <a:t>0W20011362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204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432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540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1,000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698085"/>
                  </a:ext>
                </a:extLst>
              </a:tr>
              <a:tr h="23168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latin typeface="+mn-lt"/>
                        </a:rPr>
                        <a:t>KWL90.594SI - </a:t>
                      </a:r>
                      <a:r>
                        <a:rPr lang="en-GB" sz="900" dirty="0">
                          <a:latin typeface="+mn-lt"/>
                        </a:rPr>
                        <a:t>0W20011364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192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384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480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latin typeface="+mn-lt"/>
                        </a:rPr>
                        <a:t>1,000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34083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460288"/>
              </p:ext>
            </p:extLst>
          </p:nvPr>
        </p:nvGraphicFramePr>
        <p:xfrm>
          <a:off x="519428" y="4449196"/>
          <a:ext cx="5209201" cy="176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60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96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34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l"/>
                      <a:r>
                        <a:rPr lang="en-GB" sz="900" b="1" dirty="0">
                          <a:solidFill>
                            <a:schemeClr val="bg1"/>
                          </a:solidFill>
                          <a:latin typeface="+mn-lt"/>
                        </a:rPr>
                        <a:t>SKU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chemeClr val="bg1"/>
                          </a:solidFill>
                          <a:latin typeface="+mn-lt"/>
                        </a:rPr>
                        <a:t>Description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chemeClr val="bg1"/>
                          </a:solidFill>
                          <a:latin typeface="+mn-lt"/>
                        </a:rPr>
                        <a:t>Barcode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0W20011359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KWL90.004SI KM KW INT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>
                          <a:latin typeface="+mn-lt"/>
                        </a:rPr>
                        <a:t>5011423206097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0W20011368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KWL90.004SI KM KW GB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>
                          <a:latin typeface="+mn-lt"/>
                        </a:rPr>
                        <a:t>5011423000015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833266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0W20011371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KWL90.034SI KM KW + GBL NO D/BWL INT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>
                          <a:latin typeface="+mn-lt"/>
                        </a:rPr>
                        <a:t>5011423001159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84693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0W20011363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KWL90.124SI KM KW + GBL INT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>
                          <a:latin typeface="+mn-lt"/>
                        </a:rPr>
                        <a:t>5011423206158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39114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0W20011362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KWL90.244SI KM KW + FP INT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>
                          <a:latin typeface="+mn-lt"/>
                        </a:rPr>
                        <a:t>5011423206141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55423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0W20011364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n-NO" sz="900" dirty="0">
                          <a:latin typeface="+mn-lt"/>
                        </a:rPr>
                        <a:t>KWL90.594SI KM KW +GBL+FP+MG INT</a:t>
                      </a:r>
                      <a:endParaRPr lang="en-GB" sz="900" dirty="0">
                        <a:latin typeface="+mn-lt"/>
                      </a:endParaRP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>
                          <a:latin typeface="+mn-lt"/>
                        </a:rPr>
                        <a:t>5011423206165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789620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0FA0D648-2777-4030-BA5B-B45FCB12C279}"/>
              </a:ext>
            </a:extLst>
          </p:cNvPr>
          <p:cNvSpPr txBox="1"/>
          <p:nvPr/>
        </p:nvSpPr>
        <p:spPr>
          <a:xfrm>
            <a:off x="8112224" y="5661248"/>
            <a:ext cx="23762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Georgia" panose="02040502050405020303" pitchFamily="18" charset="0"/>
              </a:rPr>
              <a:t>Asset Bank ID:191316 </a:t>
            </a:r>
          </a:p>
        </p:txBody>
      </p:sp>
      <p:pic>
        <p:nvPicPr>
          <p:cNvPr id="8" name="Picture 7" descr="A picture containing indoor, sitting, table, small&#10;&#10;Description automatically generated">
            <a:extLst>
              <a:ext uri="{FF2B5EF4-FFF2-40B4-BE49-F238E27FC236}">
                <a16:creationId xmlns:a16="http://schemas.microsoft.com/office/drawing/2014/main" id="{2FED125D-F7B3-4A00-854E-1F00ED5BDE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0075" y="1441150"/>
            <a:ext cx="3888413" cy="4306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25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Kenwood Presentation Template (Widescreen 140617)_NOT FINAL (1) (1)">
  <a:themeElements>
    <a:clrScheme name="Custom 562">
      <a:dk1>
        <a:srgbClr val="77777A"/>
      </a:dk1>
      <a:lt1>
        <a:sysClr val="window" lastClr="FFFFFF"/>
      </a:lt1>
      <a:dk2>
        <a:srgbClr val="63A70A"/>
      </a:dk2>
      <a:lt2>
        <a:srgbClr val="B6BD00"/>
      </a:lt2>
      <a:accent1>
        <a:srgbClr val="EDAA00"/>
      </a:accent1>
      <a:accent2>
        <a:srgbClr val="2D7050"/>
      </a:accent2>
      <a:accent3>
        <a:srgbClr val="CF0A2C"/>
      </a:accent3>
      <a:accent4>
        <a:srgbClr val="7C2582"/>
      </a:accent4>
      <a:accent5>
        <a:srgbClr val="EA9000"/>
      </a:accent5>
      <a:accent6>
        <a:srgbClr val="E7417A"/>
      </a:accent6>
      <a:hlink>
        <a:srgbClr val="0563C1"/>
      </a:hlink>
      <a:folHlink>
        <a:srgbClr val="954F72"/>
      </a:folHlink>
    </a:clrScheme>
    <a:fontScheme name="Custom 7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enwood Presentation Template (Widescreen 140617).potx" id="{C0AF423C-7FA9-4BFB-B72D-766CBE0000B7}" vid="{EF018D0A-B760-4EE0-B72D-877133806A8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Kenwood Presentation Template (Widescreen 140617)_NOT FINAL (1) (1)</Template>
  <TotalTime>987</TotalTime>
  <Words>351</Words>
  <Application>Microsoft Office PowerPoint</Application>
  <PresentationFormat>Widescreen</PresentationFormat>
  <Paragraphs>109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Bree Rg</vt:lpstr>
      <vt:lpstr>Calibri</vt:lpstr>
      <vt:lpstr>Georgia</vt:lpstr>
      <vt:lpstr>Kenwood Presentation Template (Widescreen 140617)_NOT FINAL (1) (1)</vt:lpstr>
      <vt:lpstr>KWL90. – Titanium Chef Patissier XL</vt:lpstr>
      <vt:lpstr>KWL90. – Titanium Chef Patissier XL</vt:lpstr>
    </vt:vector>
  </TitlesOfParts>
  <Company>Kenwood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runs here</dc:title>
  <dc:creator>Liam Handley</dc:creator>
  <cp:lastModifiedBy>Maddison Thompson</cp:lastModifiedBy>
  <cp:revision>77</cp:revision>
  <dcterms:created xsi:type="dcterms:W3CDTF">2017-09-07T10:51:27Z</dcterms:created>
  <dcterms:modified xsi:type="dcterms:W3CDTF">2020-06-17T10:09:06Z</dcterms:modified>
</cp:coreProperties>
</file>