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652" r:id="rId2"/>
    <p:sldId id="3655" r:id="rId3"/>
  </p:sldIdLst>
  <p:sldSz cx="12192000" cy="6858000"/>
  <p:notesSz cx="6858000" cy="9144000"/>
  <p:custDataLst>
    <p:tags r:id="rId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1842" y="9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1 (chedda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6754" y="1034167"/>
            <a:ext cx="8190847" cy="45061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MODEL – Product Name – Arial 28pt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51385" y="1556792"/>
            <a:ext cx="8208912" cy="486039"/>
          </a:xfrm>
        </p:spPr>
        <p:txBody>
          <a:bodyPr>
            <a:normAutofit/>
          </a:bodyPr>
          <a:lstStyle>
            <a:lvl1pPr>
              <a:spcBef>
                <a:spcPct val="0"/>
              </a:spcBef>
              <a:defRPr sz="1600"/>
            </a:lvl1pPr>
            <a:lvl2pPr>
              <a:spcBef>
                <a:spcPct val="0"/>
              </a:spcBef>
              <a:defRPr/>
            </a:lvl2pPr>
            <a:lvl3pPr>
              <a:spcBef>
                <a:spcPct val="0"/>
              </a:spcBef>
              <a:defRPr/>
            </a:lvl3pPr>
            <a:lvl4pPr>
              <a:spcBef>
                <a:spcPct val="0"/>
              </a:spcBef>
              <a:defRPr/>
            </a:lvl4pPr>
            <a:lvl5pPr>
              <a:spcBef>
                <a:spcPct val="0"/>
              </a:spcBef>
              <a:defRPr/>
            </a:lvl5pPr>
          </a:lstStyle>
          <a:p>
            <a:pPr lvl="0"/>
            <a:r>
              <a:rPr lang="en-GB"/>
              <a:t>Product story or claim – Arial 16pt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3" hasCustomPrompt="1"/>
          </p:nvPr>
        </p:nvSpPr>
        <p:spPr>
          <a:xfrm>
            <a:off x="551384" y="2132856"/>
            <a:ext cx="5544616" cy="4119562"/>
          </a:xfrm>
        </p:spPr>
        <p:txBody>
          <a:bodyPr numCol="2">
            <a:normAutofit/>
          </a:bodyPr>
          <a:lstStyle>
            <a:lvl1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 sz="1200">
                <a:solidFill>
                  <a:schemeClr val="accent1"/>
                </a:solidFill>
              </a:defRPr>
            </a:lvl1pPr>
            <a:lvl2pPr>
              <a:spcBef>
                <a:spcPct val="0"/>
              </a:spcBef>
              <a:defRPr/>
            </a:lvl2pPr>
            <a:lvl3pPr>
              <a:spcBef>
                <a:spcPct val="0"/>
              </a:spcBef>
              <a:defRPr/>
            </a:lvl3pPr>
            <a:lvl4pPr>
              <a:spcBef>
                <a:spcPct val="0"/>
              </a:spcBef>
              <a:defRPr/>
            </a:lvl4pPr>
            <a:lvl5pPr>
              <a:spcBef>
                <a:spcPct val="0"/>
              </a:spcBef>
              <a:defRPr/>
            </a:lvl5pPr>
          </a:lstStyle>
          <a:p>
            <a:pPr lvl="0"/>
            <a:r>
              <a:rPr lang="en-GB"/>
              <a:t>Key features and benefits – Arial 12pt</a:t>
            </a:r>
          </a:p>
        </p:txBody>
      </p:sp>
      <p:sp>
        <p:nvSpPr>
          <p:cNvPr id="9" name="Isosceles Triangle 8"/>
          <p:cNvSpPr/>
          <p:nvPr userDrawn="1"/>
        </p:nvSpPr>
        <p:spPr>
          <a:xfrm rot="16200000">
            <a:off x="10930468" y="685975"/>
            <a:ext cx="1684864" cy="838200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240463" y="2133600"/>
            <a:ext cx="5616575" cy="4103688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6468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a14="http://schemas.microsoft.com/office/drawing/2010/main"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2 (green ap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623392" y="6309320"/>
            <a:ext cx="144016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Isosceles Triangle 8"/>
          <p:cNvSpPr/>
          <p:nvPr userDrawn="1"/>
        </p:nvSpPr>
        <p:spPr>
          <a:xfrm rot="16200000">
            <a:off x="10930468" y="685975"/>
            <a:ext cx="1684864" cy="838200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240016" y="1628800"/>
            <a:ext cx="5598559" cy="450617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r>
              <a:rPr lang="en-US"/>
              <a:t>MODEL – Product Name – Arial 16pt</a:t>
            </a:r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240463" y="2133600"/>
            <a:ext cx="5616575" cy="4103688"/>
          </a:xfrm>
        </p:spPr>
        <p:txBody>
          <a:bodyPr/>
          <a:lstStyle/>
          <a:p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9376" y="6277141"/>
            <a:ext cx="53687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/>
              <a:t>Please contact your Regional</a:t>
            </a:r>
            <a:r>
              <a:rPr lang="en-GB" sz="1200" baseline="0"/>
              <a:t> Co-ordinator for samples and SKU information</a:t>
            </a:r>
            <a:endParaRPr lang="en-GB" sz="1200"/>
          </a:p>
        </p:txBody>
      </p:sp>
    </p:spTree>
    <p:extLst>
      <p:ext uri="{BB962C8B-B14F-4D97-AF65-F5344CB8AC3E}">
        <p14:creationId xmlns:p14="http://schemas.microsoft.com/office/powerpoint/2010/main" val="1319058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a14="http://schemas.microsoft.com/office/drawing/2010/main"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1 (lemon gras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sosceles Triangle 8"/>
          <p:cNvSpPr/>
          <p:nvPr userDrawn="1"/>
        </p:nvSpPr>
        <p:spPr>
          <a:xfrm rot="16200000">
            <a:off x="10930468" y="685975"/>
            <a:ext cx="1684864" cy="838200"/>
          </a:xfrm>
          <a:prstGeom prst="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546754" y="1034167"/>
            <a:ext cx="8190847" cy="45061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MODEL – Product Name – Arial 28pt</a:t>
            </a:r>
            <a:endParaRPr lang="en-GB"/>
          </a:p>
        </p:txBody>
      </p:sp>
      <p:sp>
        <p:nvSpPr>
          <p:cNvPr id="1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51385" y="1556792"/>
            <a:ext cx="8208912" cy="486039"/>
          </a:xfrm>
        </p:spPr>
        <p:txBody>
          <a:bodyPr>
            <a:normAutofit/>
          </a:bodyPr>
          <a:lstStyle>
            <a:lvl1pPr>
              <a:spcBef>
                <a:spcPct val="0"/>
              </a:spcBef>
              <a:defRPr sz="1600"/>
            </a:lvl1pPr>
            <a:lvl2pPr>
              <a:spcBef>
                <a:spcPct val="0"/>
              </a:spcBef>
              <a:defRPr/>
            </a:lvl2pPr>
            <a:lvl3pPr>
              <a:spcBef>
                <a:spcPct val="0"/>
              </a:spcBef>
              <a:defRPr/>
            </a:lvl3pPr>
            <a:lvl4pPr>
              <a:spcBef>
                <a:spcPct val="0"/>
              </a:spcBef>
              <a:defRPr/>
            </a:lvl4pPr>
            <a:lvl5pPr>
              <a:spcBef>
                <a:spcPct val="0"/>
              </a:spcBef>
              <a:defRPr/>
            </a:lvl5pPr>
          </a:lstStyle>
          <a:p>
            <a:pPr lvl="0"/>
            <a:r>
              <a:rPr lang="en-GB"/>
              <a:t>Product story or claim – Arial 16pt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3" hasCustomPrompt="1"/>
          </p:nvPr>
        </p:nvSpPr>
        <p:spPr>
          <a:xfrm>
            <a:off x="551384" y="2132856"/>
            <a:ext cx="5544616" cy="4119562"/>
          </a:xfrm>
        </p:spPr>
        <p:txBody>
          <a:bodyPr numCol="2">
            <a:normAutofit/>
          </a:bodyPr>
          <a:lstStyle>
            <a:lvl1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 sz="1200">
                <a:solidFill>
                  <a:schemeClr val="bg2"/>
                </a:solidFill>
              </a:defRPr>
            </a:lvl1pPr>
            <a:lvl2pPr>
              <a:spcBef>
                <a:spcPct val="0"/>
              </a:spcBef>
              <a:defRPr/>
            </a:lvl2pPr>
            <a:lvl3pPr>
              <a:spcBef>
                <a:spcPct val="0"/>
              </a:spcBef>
              <a:defRPr/>
            </a:lvl3pPr>
            <a:lvl4pPr>
              <a:spcBef>
                <a:spcPct val="0"/>
              </a:spcBef>
              <a:defRPr/>
            </a:lvl4pPr>
            <a:lvl5pPr>
              <a:spcBef>
                <a:spcPct val="0"/>
              </a:spcBef>
              <a:defRPr/>
            </a:lvl5pPr>
          </a:lstStyle>
          <a:p>
            <a:pPr lvl="0"/>
            <a:r>
              <a:rPr lang="en-GB"/>
              <a:t>Key features and benefits – Arial 12pt</a:t>
            </a:r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240463" y="2133600"/>
            <a:ext cx="5616575" cy="4103688"/>
          </a:xfrm>
        </p:spPr>
        <p:txBody>
          <a:bodyPr/>
          <a:lstStyle/>
          <a:p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623392" y="6309320"/>
            <a:ext cx="144016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8594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a14="http://schemas.microsoft.com/office/drawing/2010/main"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2 (lemon gras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623392" y="6309320"/>
            <a:ext cx="144016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Isosceles Triangle 8"/>
          <p:cNvSpPr/>
          <p:nvPr userDrawn="1"/>
        </p:nvSpPr>
        <p:spPr>
          <a:xfrm rot="16200000">
            <a:off x="10930468" y="685975"/>
            <a:ext cx="1684864" cy="838200"/>
          </a:xfrm>
          <a:prstGeom prst="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240016" y="1628800"/>
            <a:ext cx="5598559" cy="450617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bg2"/>
                </a:solidFill>
              </a:defRPr>
            </a:lvl1pPr>
          </a:lstStyle>
          <a:p>
            <a:r>
              <a:rPr lang="en-US"/>
              <a:t>MODEL – Product Name – Arial 16pt</a:t>
            </a:r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240463" y="2133600"/>
            <a:ext cx="5616575" cy="4103688"/>
          </a:xfrm>
        </p:spPr>
        <p:txBody>
          <a:bodyPr/>
          <a:lstStyle/>
          <a:p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9376" y="6277141"/>
            <a:ext cx="53687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/>
              <a:t>Please contact your Regional</a:t>
            </a:r>
            <a:r>
              <a:rPr lang="en-GB" sz="1200" baseline="0"/>
              <a:t> Co-ordinator for samples and SKU information</a:t>
            </a:r>
            <a:endParaRPr lang="en-GB" sz="1200"/>
          </a:p>
        </p:txBody>
      </p:sp>
    </p:spTree>
    <p:extLst>
      <p:ext uri="{BB962C8B-B14F-4D97-AF65-F5344CB8AC3E}">
        <p14:creationId xmlns:p14="http://schemas.microsoft.com/office/powerpoint/2010/main" val="3300672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a14="http://schemas.microsoft.com/office/drawing/2010/main"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1 (red cabb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sosceles Triangle 8"/>
          <p:cNvSpPr/>
          <p:nvPr userDrawn="1"/>
        </p:nvSpPr>
        <p:spPr>
          <a:xfrm rot="16200000">
            <a:off x="10930468" y="685975"/>
            <a:ext cx="1684864" cy="838200"/>
          </a:xfrm>
          <a:prstGeom prst="triangle">
            <a:avLst/>
          </a:prstGeom>
          <a:solidFill>
            <a:srgbClr val="A65A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546754" y="1034167"/>
            <a:ext cx="8190847" cy="450617"/>
          </a:xfrm>
        </p:spPr>
        <p:txBody>
          <a:bodyPr/>
          <a:lstStyle>
            <a:lvl1pPr>
              <a:defRPr>
                <a:solidFill>
                  <a:srgbClr val="A65A95"/>
                </a:solidFill>
              </a:defRPr>
            </a:lvl1pPr>
          </a:lstStyle>
          <a:p>
            <a:r>
              <a:rPr lang="en-US"/>
              <a:t>MODEL – Product Name – Arial 28pt</a:t>
            </a:r>
            <a:endParaRPr lang="en-GB"/>
          </a:p>
        </p:txBody>
      </p:sp>
      <p:sp>
        <p:nvSpPr>
          <p:cNvPr id="1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51385" y="1556792"/>
            <a:ext cx="8208912" cy="486039"/>
          </a:xfrm>
        </p:spPr>
        <p:txBody>
          <a:bodyPr>
            <a:normAutofit/>
          </a:bodyPr>
          <a:lstStyle>
            <a:lvl1pPr>
              <a:spcBef>
                <a:spcPct val="0"/>
              </a:spcBef>
              <a:defRPr sz="1600"/>
            </a:lvl1pPr>
            <a:lvl2pPr>
              <a:spcBef>
                <a:spcPct val="0"/>
              </a:spcBef>
              <a:defRPr/>
            </a:lvl2pPr>
            <a:lvl3pPr>
              <a:spcBef>
                <a:spcPct val="0"/>
              </a:spcBef>
              <a:defRPr/>
            </a:lvl3pPr>
            <a:lvl4pPr>
              <a:spcBef>
                <a:spcPct val="0"/>
              </a:spcBef>
              <a:defRPr/>
            </a:lvl4pPr>
            <a:lvl5pPr>
              <a:spcBef>
                <a:spcPct val="0"/>
              </a:spcBef>
              <a:defRPr/>
            </a:lvl5pPr>
          </a:lstStyle>
          <a:p>
            <a:pPr lvl="0"/>
            <a:r>
              <a:rPr lang="en-GB"/>
              <a:t>Product story or claim – Arial 16pt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3" hasCustomPrompt="1"/>
          </p:nvPr>
        </p:nvSpPr>
        <p:spPr>
          <a:xfrm>
            <a:off x="551384" y="2132856"/>
            <a:ext cx="5544616" cy="4119562"/>
          </a:xfrm>
        </p:spPr>
        <p:txBody>
          <a:bodyPr numCol="2">
            <a:normAutofit/>
          </a:bodyPr>
          <a:lstStyle>
            <a:lvl1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 sz="1200">
                <a:solidFill>
                  <a:srgbClr val="A65A95"/>
                </a:solidFill>
              </a:defRPr>
            </a:lvl1pPr>
            <a:lvl2pPr>
              <a:spcBef>
                <a:spcPct val="0"/>
              </a:spcBef>
              <a:defRPr/>
            </a:lvl2pPr>
            <a:lvl3pPr>
              <a:spcBef>
                <a:spcPct val="0"/>
              </a:spcBef>
              <a:defRPr/>
            </a:lvl3pPr>
            <a:lvl4pPr>
              <a:spcBef>
                <a:spcPct val="0"/>
              </a:spcBef>
              <a:defRPr/>
            </a:lvl4pPr>
            <a:lvl5pPr>
              <a:spcBef>
                <a:spcPct val="0"/>
              </a:spcBef>
              <a:defRPr/>
            </a:lvl5pPr>
          </a:lstStyle>
          <a:p>
            <a:pPr lvl="0"/>
            <a:r>
              <a:rPr lang="en-GB"/>
              <a:t>Key features and benefits – Arial 12pt</a:t>
            </a:r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240463" y="2133600"/>
            <a:ext cx="5616575" cy="4103688"/>
          </a:xfrm>
        </p:spPr>
        <p:txBody>
          <a:bodyPr/>
          <a:lstStyle/>
          <a:p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623392" y="6309320"/>
            <a:ext cx="144016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1735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a14="http://schemas.microsoft.com/office/drawing/2010/main"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2 (red cabb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623392" y="6309320"/>
            <a:ext cx="144016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Isosceles Triangle 8"/>
          <p:cNvSpPr/>
          <p:nvPr userDrawn="1"/>
        </p:nvSpPr>
        <p:spPr>
          <a:xfrm rot="16200000">
            <a:off x="10930468" y="685975"/>
            <a:ext cx="1684864" cy="838200"/>
          </a:xfrm>
          <a:prstGeom prst="triangle">
            <a:avLst/>
          </a:prstGeom>
          <a:solidFill>
            <a:srgbClr val="A65A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240016" y="1628800"/>
            <a:ext cx="5598559" cy="450617"/>
          </a:xfrm>
        </p:spPr>
        <p:txBody>
          <a:bodyPr>
            <a:normAutofit/>
          </a:bodyPr>
          <a:lstStyle>
            <a:lvl1pPr>
              <a:defRPr sz="1600">
                <a:solidFill>
                  <a:srgbClr val="A65A95"/>
                </a:solidFill>
              </a:defRPr>
            </a:lvl1pPr>
          </a:lstStyle>
          <a:p>
            <a:r>
              <a:rPr lang="en-US"/>
              <a:t>MODEL – Product Name – Arial 16pt</a:t>
            </a:r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240463" y="2133600"/>
            <a:ext cx="5616575" cy="4103688"/>
          </a:xfrm>
        </p:spPr>
        <p:txBody>
          <a:bodyPr/>
          <a:lstStyle/>
          <a:p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9376" y="6277141"/>
            <a:ext cx="53687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/>
              <a:t>Please contact your Regional</a:t>
            </a:r>
            <a:r>
              <a:rPr lang="en-GB" sz="1200" baseline="0"/>
              <a:t> Co-ordinator for samples and SKU information</a:t>
            </a:r>
            <a:endParaRPr lang="en-GB" sz="1200"/>
          </a:p>
        </p:txBody>
      </p:sp>
    </p:spTree>
    <p:extLst>
      <p:ext uri="{BB962C8B-B14F-4D97-AF65-F5344CB8AC3E}">
        <p14:creationId xmlns:p14="http://schemas.microsoft.com/office/powerpoint/2010/main" val="1772743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a14="http://schemas.microsoft.com/office/drawing/2010/main"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1 (rhubar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sosceles Triangle 8"/>
          <p:cNvSpPr/>
          <p:nvPr userDrawn="1"/>
        </p:nvSpPr>
        <p:spPr>
          <a:xfrm rot="16200000">
            <a:off x="10930468" y="685975"/>
            <a:ext cx="1684864" cy="838200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546754" y="1034167"/>
            <a:ext cx="8190847" cy="450617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MODEL – Product Name – Arial 28pt</a:t>
            </a:r>
            <a:endParaRPr lang="en-GB"/>
          </a:p>
        </p:txBody>
      </p:sp>
      <p:sp>
        <p:nvSpPr>
          <p:cNvPr id="1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51385" y="1556792"/>
            <a:ext cx="8208912" cy="486039"/>
          </a:xfrm>
        </p:spPr>
        <p:txBody>
          <a:bodyPr>
            <a:normAutofit/>
          </a:bodyPr>
          <a:lstStyle>
            <a:lvl1pPr>
              <a:spcBef>
                <a:spcPct val="0"/>
              </a:spcBef>
              <a:defRPr sz="1600"/>
            </a:lvl1pPr>
            <a:lvl2pPr>
              <a:spcBef>
                <a:spcPct val="0"/>
              </a:spcBef>
              <a:defRPr/>
            </a:lvl2pPr>
            <a:lvl3pPr>
              <a:spcBef>
                <a:spcPct val="0"/>
              </a:spcBef>
              <a:defRPr/>
            </a:lvl3pPr>
            <a:lvl4pPr>
              <a:spcBef>
                <a:spcPct val="0"/>
              </a:spcBef>
              <a:defRPr/>
            </a:lvl4pPr>
            <a:lvl5pPr>
              <a:spcBef>
                <a:spcPct val="0"/>
              </a:spcBef>
              <a:defRPr/>
            </a:lvl5pPr>
          </a:lstStyle>
          <a:p>
            <a:pPr lvl="0"/>
            <a:r>
              <a:rPr lang="en-GB"/>
              <a:t>Product story or claim – Arial 16pt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3" hasCustomPrompt="1"/>
          </p:nvPr>
        </p:nvSpPr>
        <p:spPr>
          <a:xfrm>
            <a:off x="551384" y="2132856"/>
            <a:ext cx="5544616" cy="4119562"/>
          </a:xfrm>
        </p:spPr>
        <p:txBody>
          <a:bodyPr numCol="2">
            <a:normAutofit/>
          </a:bodyPr>
          <a:lstStyle>
            <a:lvl1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 sz="1200">
                <a:solidFill>
                  <a:schemeClr val="accent6"/>
                </a:solidFill>
              </a:defRPr>
            </a:lvl1pPr>
            <a:lvl2pPr>
              <a:spcBef>
                <a:spcPct val="0"/>
              </a:spcBef>
              <a:defRPr/>
            </a:lvl2pPr>
            <a:lvl3pPr>
              <a:spcBef>
                <a:spcPct val="0"/>
              </a:spcBef>
              <a:defRPr/>
            </a:lvl3pPr>
            <a:lvl4pPr>
              <a:spcBef>
                <a:spcPct val="0"/>
              </a:spcBef>
              <a:defRPr/>
            </a:lvl4pPr>
            <a:lvl5pPr>
              <a:spcBef>
                <a:spcPct val="0"/>
              </a:spcBef>
              <a:defRPr/>
            </a:lvl5pPr>
          </a:lstStyle>
          <a:p>
            <a:pPr lvl="0"/>
            <a:r>
              <a:rPr lang="en-GB"/>
              <a:t>Key features and benefits – Arial 12pt</a:t>
            </a:r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240463" y="2133600"/>
            <a:ext cx="5616575" cy="4103688"/>
          </a:xfrm>
        </p:spPr>
        <p:txBody>
          <a:bodyPr/>
          <a:lstStyle/>
          <a:p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623392" y="6309320"/>
            <a:ext cx="144016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87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a14="http://schemas.microsoft.com/office/drawing/2010/main"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2 (rhubar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623392" y="6309320"/>
            <a:ext cx="144016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Isosceles Triangle 8"/>
          <p:cNvSpPr/>
          <p:nvPr userDrawn="1"/>
        </p:nvSpPr>
        <p:spPr>
          <a:xfrm rot="16200000">
            <a:off x="10930468" y="685975"/>
            <a:ext cx="1684864" cy="838200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240016" y="1628800"/>
            <a:ext cx="5598559" cy="450617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accent6"/>
                </a:solidFill>
              </a:defRPr>
            </a:lvl1pPr>
          </a:lstStyle>
          <a:p>
            <a:r>
              <a:rPr lang="en-US"/>
              <a:t>MODEL – Product Name – Arial 16pt</a:t>
            </a:r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240463" y="2133600"/>
            <a:ext cx="5616575" cy="4103688"/>
          </a:xfrm>
        </p:spPr>
        <p:txBody>
          <a:bodyPr/>
          <a:lstStyle/>
          <a:p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9376" y="6277141"/>
            <a:ext cx="53687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/>
              <a:t>Please contact your Regional</a:t>
            </a:r>
            <a:r>
              <a:rPr lang="en-GB" sz="1200" baseline="0"/>
              <a:t> Co-ordinator for samples and SKU information</a:t>
            </a:r>
            <a:endParaRPr lang="en-GB" sz="1200"/>
          </a:p>
        </p:txBody>
      </p:sp>
    </p:spTree>
    <p:extLst>
      <p:ext uri="{BB962C8B-B14F-4D97-AF65-F5344CB8AC3E}">
        <p14:creationId xmlns:p14="http://schemas.microsoft.com/office/powerpoint/2010/main" val="3831590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a14="http://schemas.microsoft.com/office/drawing/2010/main"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1 (purple basi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sosceles Triangle 8"/>
          <p:cNvSpPr/>
          <p:nvPr userDrawn="1"/>
        </p:nvSpPr>
        <p:spPr>
          <a:xfrm rot="16200000">
            <a:off x="10930468" y="685975"/>
            <a:ext cx="1684864" cy="838200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546754" y="1034167"/>
            <a:ext cx="8190847" cy="450617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/>
              <a:t>MODEL – Product Name – Arial 28pt</a:t>
            </a:r>
            <a:endParaRPr lang="en-GB"/>
          </a:p>
        </p:txBody>
      </p:sp>
      <p:sp>
        <p:nvSpPr>
          <p:cNvPr id="1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51385" y="1556792"/>
            <a:ext cx="8208912" cy="486039"/>
          </a:xfrm>
        </p:spPr>
        <p:txBody>
          <a:bodyPr>
            <a:normAutofit/>
          </a:bodyPr>
          <a:lstStyle>
            <a:lvl1pPr>
              <a:spcBef>
                <a:spcPct val="0"/>
              </a:spcBef>
              <a:defRPr sz="1600"/>
            </a:lvl1pPr>
            <a:lvl2pPr>
              <a:spcBef>
                <a:spcPct val="0"/>
              </a:spcBef>
              <a:defRPr/>
            </a:lvl2pPr>
            <a:lvl3pPr>
              <a:spcBef>
                <a:spcPct val="0"/>
              </a:spcBef>
              <a:defRPr/>
            </a:lvl3pPr>
            <a:lvl4pPr>
              <a:spcBef>
                <a:spcPct val="0"/>
              </a:spcBef>
              <a:defRPr/>
            </a:lvl4pPr>
            <a:lvl5pPr>
              <a:spcBef>
                <a:spcPct val="0"/>
              </a:spcBef>
              <a:defRPr/>
            </a:lvl5pPr>
          </a:lstStyle>
          <a:p>
            <a:pPr lvl="0"/>
            <a:r>
              <a:rPr lang="en-GB"/>
              <a:t>Product story or claim – Arial 16pt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3" hasCustomPrompt="1"/>
          </p:nvPr>
        </p:nvSpPr>
        <p:spPr>
          <a:xfrm>
            <a:off x="551384" y="2132856"/>
            <a:ext cx="5544616" cy="4119562"/>
          </a:xfrm>
        </p:spPr>
        <p:txBody>
          <a:bodyPr numCol="2">
            <a:normAutofit/>
          </a:bodyPr>
          <a:lstStyle>
            <a:lvl1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 sz="1200">
                <a:solidFill>
                  <a:schemeClr val="accent4"/>
                </a:solidFill>
              </a:defRPr>
            </a:lvl1pPr>
            <a:lvl2pPr>
              <a:spcBef>
                <a:spcPct val="0"/>
              </a:spcBef>
              <a:defRPr/>
            </a:lvl2pPr>
            <a:lvl3pPr>
              <a:spcBef>
                <a:spcPct val="0"/>
              </a:spcBef>
              <a:defRPr/>
            </a:lvl3pPr>
            <a:lvl4pPr>
              <a:spcBef>
                <a:spcPct val="0"/>
              </a:spcBef>
              <a:defRPr/>
            </a:lvl4pPr>
            <a:lvl5pPr>
              <a:spcBef>
                <a:spcPct val="0"/>
              </a:spcBef>
              <a:defRPr/>
            </a:lvl5pPr>
          </a:lstStyle>
          <a:p>
            <a:pPr lvl="0"/>
            <a:r>
              <a:rPr lang="en-GB"/>
              <a:t>Key features and benefits – Arial 12pt</a:t>
            </a:r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240463" y="2133600"/>
            <a:ext cx="5616575" cy="4103688"/>
          </a:xfrm>
        </p:spPr>
        <p:txBody>
          <a:bodyPr/>
          <a:lstStyle/>
          <a:p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623392" y="6309320"/>
            <a:ext cx="144016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598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a14="http://schemas.microsoft.com/office/drawing/2010/main"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2 (purple basi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623392" y="6309320"/>
            <a:ext cx="144016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Isosceles Triangle 8"/>
          <p:cNvSpPr/>
          <p:nvPr userDrawn="1"/>
        </p:nvSpPr>
        <p:spPr>
          <a:xfrm rot="16200000">
            <a:off x="10930468" y="685975"/>
            <a:ext cx="1684864" cy="838200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240016" y="1628800"/>
            <a:ext cx="5598559" cy="450617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accent4"/>
                </a:solidFill>
              </a:defRPr>
            </a:lvl1pPr>
          </a:lstStyle>
          <a:p>
            <a:r>
              <a:rPr lang="en-US"/>
              <a:t>MODEL – Product Name – Arial 16pt</a:t>
            </a:r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240463" y="2133600"/>
            <a:ext cx="5616575" cy="4103688"/>
          </a:xfrm>
        </p:spPr>
        <p:txBody>
          <a:bodyPr/>
          <a:lstStyle/>
          <a:p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9376" y="6277141"/>
            <a:ext cx="53687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/>
              <a:t>Please contact your Regional</a:t>
            </a:r>
            <a:r>
              <a:rPr lang="en-GB" sz="1200" baseline="0"/>
              <a:t> Co-ordinator for samples and SKU information</a:t>
            </a:r>
            <a:endParaRPr lang="en-GB" sz="1200"/>
          </a:p>
        </p:txBody>
      </p:sp>
    </p:spTree>
    <p:extLst>
      <p:ext uri="{BB962C8B-B14F-4D97-AF65-F5344CB8AC3E}">
        <p14:creationId xmlns:p14="http://schemas.microsoft.com/office/powerpoint/2010/main" val="95530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a14="http://schemas.microsoft.com/office/drawing/2010/main"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1 x Content (purple basil)">
  <p:cSld name="Title and 1 x Content (purple basil)"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43"/>
          <p:cNvSpPr txBox="1">
            <a:spLocks noGrp="1"/>
          </p:cNvSpPr>
          <p:nvPr>
            <p:ph type="title"/>
          </p:nvPr>
        </p:nvSpPr>
        <p:spPr>
          <a:xfrm>
            <a:off x="546754" y="1034167"/>
            <a:ext cx="8190847" cy="823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4"/>
              </a:buClr>
              <a:buSzPts val="2800"/>
              <a:buFont typeface="Arial"/>
              <a:buNone/>
              <a:defRPr>
                <a:solidFill>
                  <a:schemeClr val="accent4"/>
                </a:solidFill>
              </a:defRPr>
            </a:lvl1pPr>
            <a:lvl2pPr lv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3" name="Google Shape;303;p43"/>
          <p:cNvSpPr txBox="1">
            <a:spLocks noGrp="1"/>
          </p:cNvSpPr>
          <p:nvPr>
            <p:ph type="dt" idx="10"/>
          </p:nvPr>
        </p:nvSpPr>
        <p:spPr>
          <a:xfrm>
            <a:off x="8940800" y="6308728"/>
            <a:ext cx="2743200" cy="196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lvl="0" algn="r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4" name="Google Shape;304;p43"/>
          <p:cNvSpPr txBox="1">
            <a:spLocks noGrp="1"/>
          </p:cNvSpPr>
          <p:nvPr>
            <p:ph type="ftr" idx="11"/>
          </p:nvPr>
        </p:nvSpPr>
        <p:spPr>
          <a:xfrm>
            <a:off x="762000" y="6308728"/>
            <a:ext cx="7975600" cy="196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lvl="0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r>
              <a:rPr lang="en-GB"/>
              <a:t>Titanium Chef Baker / Titanium Chef Baker XL Exec Pack, Oct '20 V1</a:t>
            </a:r>
            <a:endParaRPr/>
          </a:p>
        </p:txBody>
      </p:sp>
      <p:sp>
        <p:nvSpPr>
          <p:cNvPr id="305" name="Google Shape;305;p43"/>
          <p:cNvSpPr txBox="1">
            <a:spLocks noGrp="1"/>
          </p:cNvSpPr>
          <p:nvPr>
            <p:ph type="sldNum" idx="12"/>
          </p:nvPr>
        </p:nvSpPr>
        <p:spPr>
          <a:xfrm>
            <a:off x="117474" y="6308728"/>
            <a:ext cx="482601" cy="196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ct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ct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ct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ct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ct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ct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ct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ct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ct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06" name="Google Shape;306;p43"/>
          <p:cNvSpPr/>
          <p:nvPr/>
        </p:nvSpPr>
        <p:spPr>
          <a:xfrm rot="-5400000">
            <a:off x="10930468" y="685975"/>
            <a:ext cx="1684864" cy="838200"/>
          </a:xfrm>
          <a:prstGeom prst="triangle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43"/>
          <p:cNvSpPr txBox="1">
            <a:spLocks noGrp="1"/>
          </p:cNvSpPr>
          <p:nvPr>
            <p:ph type="body" idx="1"/>
          </p:nvPr>
        </p:nvSpPr>
        <p:spPr>
          <a:xfrm>
            <a:off x="1636889" y="2209800"/>
            <a:ext cx="7100712" cy="3933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31750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Arial"/>
              <a:buChar char="•"/>
              <a:defRPr sz="1400">
                <a:solidFill>
                  <a:schemeClr val="dk1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Arial"/>
              <a:buChar char="–"/>
              <a:defRPr sz="1400">
                <a:solidFill>
                  <a:schemeClr val="dk1"/>
                </a:solidFill>
              </a:defRPr>
            </a:lvl4pPr>
            <a:lvl5pPr marL="2286000" lvl="4" indent="-31750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Arial"/>
              <a:buChar char="–"/>
              <a:defRPr sz="14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52710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a14="http://schemas.microsoft.com/office/drawing/2010/main"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2 (chedda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40016" y="1628800"/>
            <a:ext cx="5598559" cy="450617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accent1"/>
                </a:solidFill>
              </a:defRPr>
            </a:lvl1pPr>
          </a:lstStyle>
          <a:p>
            <a:r>
              <a:rPr lang="en-US"/>
              <a:t>MODEL – Product Name – Arial 16pt</a:t>
            </a:r>
            <a:endParaRPr lang="en-GB"/>
          </a:p>
        </p:txBody>
      </p:sp>
      <p:sp>
        <p:nvSpPr>
          <p:cNvPr id="9" name="Isosceles Triangle 8"/>
          <p:cNvSpPr/>
          <p:nvPr userDrawn="1"/>
        </p:nvSpPr>
        <p:spPr>
          <a:xfrm rot="16200000">
            <a:off x="10930468" y="685975"/>
            <a:ext cx="1684864" cy="838200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240463" y="2133600"/>
            <a:ext cx="5616575" cy="4103688"/>
          </a:xfrm>
        </p:spPr>
        <p:txBody>
          <a:bodyPr/>
          <a:lstStyle/>
          <a:p>
            <a:endParaRPr lang="en-GB"/>
          </a:p>
        </p:txBody>
      </p:sp>
      <p:sp>
        <p:nvSpPr>
          <p:cNvPr id="7" name="TextBox 6"/>
          <p:cNvSpPr txBox="1"/>
          <p:nvPr userDrawn="1"/>
        </p:nvSpPr>
        <p:spPr>
          <a:xfrm>
            <a:off x="479376" y="6277141"/>
            <a:ext cx="53687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/>
              <a:t>Please contact your Regional</a:t>
            </a:r>
            <a:r>
              <a:rPr lang="en-GB" sz="1200" baseline="0"/>
              <a:t> Co-ordinator for samples and SKU information</a:t>
            </a:r>
            <a:endParaRPr lang="en-GB" sz="1200"/>
          </a:p>
        </p:txBody>
      </p:sp>
    </p:spTree>
    <p:extLst>
      <p:ext uri="{BB962C8B-B14F-4D97-AF65-F5344CB8AC3E}">
        <p14:creationId xmlns:p14="http://schemas.microsoft.com/office/powerpoint/2010/main" val="2391066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a14="http://schemas.microsoft.com/office/drawing/2010/main"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1 (oran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sosceles Triangle 8"/>
          <p:cNvSpPr/>
          <p:nvPr userDrawn="1"/>
        </p:nvSpPr>
        <p:spPr>
          <a:xfrm rot="16200000">
            <a:off x="10930468" y="685975"/>
            <a:ext cx="1684864" cy="838200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546754" y="1034167"/>
            <a:ext cx="8190847" cy="450617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MODEL – Product Name – Arial 28pt</a:t>
            </a:r>
            <a:endParaRPr lang="en-GB"/>
          </a:p>
        </p:txBody>
      </p:sp>
      <p:sp>
        <p:nvSpPr>
          <p:cNvPr id="1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51385" y="1556792"/>
            <a:ext cx="8208912" cy="486039"/>
          </a:xfrm>
        </p:spPr>
        <p:txBody>
          <a:bodyPr/>
          <a:lstStyle>
            <a:lvl1pPr>
              <a:spcBef>
                <a:spcPct val="0"/>
              </a:spcBef>
              <a:defRPr sz="1600"/>
            </a:lvl1pPr>
            <a:lvl2pPr>
              <a:spcBef>
                <a:spcPct val="0"/>
              </a:spcBef>
              <a:defRPr/>
            </a:lvl2pPr>
            <a:lvl3pPr>
              <a:spcBef>
                <a:spcPct val="0"/>
              </a:spcBef>
              <a:defRPr/>
            </a:lvl3pPr>
            <a:lvl4pPr>
              <a:spcBef>
                <a:spcPct val="0"/>
              </a:spcBef>
              <a:defRPr/>
            </a:lvl4pPr>
            <a:lvl5pPr>
              <a:spcBef>
                <a:spcPct val="0"/>
              </a:spcBef>
              <a:defRPr/>
            </a:lvl5pPr>
          </a:lstStyle>
          <a:p>
            <a:pPr lvl="0"/>
            <a:r>
              <a:rPr lang="en-GB"/>
              <a:t>Product story or claim – Arial 16pt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3" hasCustomPrompt="1"/>
          </p:nvPr>
        </p:nvSpPr>
        <p:spPr>
          <a:xfrm>
            <a:off x="551384" y="2132856"/>
            <a:ext cx="5544616" cy="4119562"/>
          </a:xfrm>
        </p:spPr>
        <p:txBody>
          <a:bodyPr numCol="2">
            <a:normAutofit/>
          </a:bodyPr>
          <a:lstStyle>
            <a:lvl1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 sz="1200">
                <a:solidFill>
                  <a:schemeClr val="accent5"/>
                </a:solidFill>
              </a:defRPr>
            </a:lvl1pPr>
            <a:lvl2pPr>
              <a:spcBef>
                <a:spcPct val="0"/>
              </a:spcBef>
              <a:defRPr/>
            </a:lvl2pPr>
            <a:lvl3pPr>
              <a:spcBef>
                <a:spcPct val="0"/>
              </a:spcBef>
              <a:defRPr/>
            </a:lvl3pPr>
            <a:lvl4pPr>
              <a:spcBef>
                <a:spcPct val="0"/>
              </a:spcBef>
              <a:defRPr/>
            </a:lvl4pPr>
            <a:lvl5pPr>
              <a:spcBef>
                <a:spcPct val="0"/>
              </a:spcBef>
              <a:defRPr/>
            </a:lvl5pPr>
          </a:lstStyle>
          <a:p>
            <a:pPr lvl="0"/>
            <a:r>
              <a:rPr lang="en-GB"/>
              <a:t>Key features and benefits – Arial 12pt</a:t>
            </a:r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240463" y="2133600"/>
            <a:ext cx="5616575" cy="4103688"/>
          </a:xfrm>
        </p:spPr>
        <p:txBody>
          <a:bodyPr/>
          <a:lstStyle/>
          <a:p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623392" y="6309320"/>
            <a:ext cx="144016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5191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a14="http://schemas.microsoft.com/office/drawing/2010/main"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2 (oran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623392" y="6309320"/>
            <a:ext cx="144016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Isosceles Triangle 8"/>
          <p:cNvSpPr/>
          <p:nvPr userDrawn="1"/>
        </p:nvSpPr>
        <p:spPr>
          <a:xfrm rot="16200000">
            <a:off x="10930468" y="685975"/>
            <a:ext cx="1684864" cy="838200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240016" y="1628800"/>
            <a:ext cx="5598559" cy="450617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accent1"/>
                </a:solidFill>
              </a:defRPr>
            </a:lvl1pPr>
          </a:lstStyle>
          <a:p>
            <a:r>
              <a:rPr lang="en-US"/>
              <a:t>MODEL – Product Name – Arial 16pt</a:t>
            </a:r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240463" y="2133600"/>
            <a:ext cx="5616575" cy="4103688"/>
          </a:xfrm>
        </p:spPr>
        <p:txBody>
          <a:bodyPr/>
          <a:lstStyle/>
          <a:p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9376" y="6277141"/>
            <a:ext cx="53687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/>
              <a:t>Please contact your Regional</a:t>
            </a:r>
            <a:r>
              <a:rPr lang="en-GB" sz="1200" baseline="0"/>
              <a:t> Co-ordinator for samples and SKU information</a:t>
            </a:r>
            <a:endParaRPr lang="en-GB" sz="1200"/>
          </a:p>
        </p:txBody>
      </p:sp>
    </p:spTree>
    <p:extLst>
      <p:ext uri="{BB962C8B-B14F-4D97-AF65-F5344CB8AC3E}">
        <p14:creationId xmlns:p14="http://schemas.microsoft.com/office/powerpoint/2010/main" val="374568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a14="http://schemas.microsoft.com/office/drawing/2010/main"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1 (cinnam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sosceles Triangle 8"/>
          <p:cNvSpPr/>
          <p:nvPr userDrawn="1"/>
        </p:nvSpPr>
        <p:spPr>
          <a:xfrm rot="16200000">
            <a:off x="10930468" y="685975"/>
            <a:ext cx="1684864" cy="838200"/>
          </a:xfrm>
          <a:prstGeom prst="triangle">
            <a:avLst/>
          </a:prstGeom>
          <a:solidFill>
            <a:srgbClr val="B781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546754" y="1034167"/>
            <a:ext cx="8190847" cy="450617"/>
          </a:xfrm>
        </p:spPr>
        <p:txBody>
          <a:bodyPr/>
          <a:lstStyle>
            <a:lvl1pPr>
              <a:defRPr>
                <a:solidFill>
                  <a:srgbClr val="B7814F"/>
                </a:solidFill>
              </a:defRPr>
            </a:lvl1pPr>
          </a:lstStyle>
          <a:p>
            <a:r>
              <a:rPr lang="en-US"/>
              <a:t>MODEL – Product Name – Arial 28pt</a:t>
            </a:r>
            <a:endParaRPr lang="en-GB"/>
          </a:p>
        </p:txBody>
      </p:sp>
      <p:sp>
        <p:nvSpPr>
          <p:cNvPr id="1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51385" y="1556792"/>
            <a:ext cx="8208912" cy="486039"/>
          </a:xfrm>
        </p:spPr>
        <p:txBody>
          <a:bodyPr>
            <a:normAutofit/>
          </a:bodyPr>
          <a:lstStyle>
            <a:lvl1pPr>
              <a:spcBef>
                <a:spcPct val="0"/>
              </a:spcBef>
              <a:defRPr sz="1600"/>
            </a:lvl1pPr>
            <a:lvl2pPr>
              <a:spcBef>
                <a:spcPct val="0"/>
              </a:spcBef>
              <a:defRPr/>
            </a:lvl2pPr>
            <a:lvl3pPr>
              <a:spcBef>
                <a:spcPct val="0"/>
              </a:spcBef>
              <a:defRPr/>
            </a:lvl3pPr>
            <a:lvl4pPr>
              <a:spcBef>
                <a:spcPct val="0"/>
              </a:spcBef>
              <a:defRPr/>
            </a:lvl4pPr>
            <a:lvl5pPr>
              <a:spcBef>
                <a:spcPct val="0"/>
              </a:spcBef>
              <a:defRPr/>
            </a:lvl5pPr>
          </a:lstStyle>
          <a:p>
            <a:pPr lvl="0"/>
            <a:r>
              <a:rPr lang="en-GB"/>
              <a:t>Product story or claim – Arial 16pt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3" hasCustomPrompt="1"/>
          </p:nvPr>
        </p:nvSpPr>
        <p:spPr>
          <a:xfrm>
            <a:off x="551384" y="2132856"/>
            <a:ext cx="5544616" cy="4119562"/>
          </a:xfrm>
        </p:spPr>
        <p:txBody>
          <a:bodyPr numCol="2">
            <a:normAutofit/>
          </a:bodyPr>
          <a:lstStyle>
            <a:lvl1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 sz="1200">
                <a:solidFill>
                  <a:srgbClr val="B7814F"/>
                </a:solidFill>
              </a:defRPr>
            </a:lvl1pPr>
            <a:lvl2pPr>
              <a:spcBef>
                <a:spcPct val="0"/>
              </a:spcBef>
              <a:defRPr/>
            </a:lvl2pPr>
            <a:lvl3pPr>
              <a:spcBef>
                <a:spcPct val="0"/>
              </a:spcBef>
              <a:defRPr/>
            </a:lvl3pPr>
            <a:lvl4pPr>
              <a:spcBef>
                <a:spcPct val="0"/>
              </a:spcBef>
              <a:defRPr/>
            </a:lvl4pPr>
            <a:lvl5pPr>
              <a:spcBef>
                <a:spcPct val="0"/>
              </a:spcBef>
              <a:defRPr/>
            </a:lvl5pPr>
          </a:lstStyle>
          <a:p>
            <a:pPr lvl="0"/>
            <a:r>
              <a:rPr lang="en-GB"/>
              <a:t>Key features and benefits – Arial 12pt</a:t>
            </a:r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240463" y="2133600"/>
            <a:ext cx="5616575" cy="4103688"/>
          </a:xfrm>
        </p:spPr>
        <p:txBody>
          <a:bodyPr/>
          <a:lstStyle/>
          <a:p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623392" y="6309320"/>
            <a:ext cx="144016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9757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a14="http://schemas.microsoft.com/office/drawing/2010/main"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2 (cinnam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623392" y="6309320"/>
            <a:ext cx="144016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Isosceles Triangle 8"/>
          <p:cNvSpPr/>
          <p:nvPr userDrawn="1"/>
        </p:nvSpPr>
        <p:spPr>
          <a:xfrm rot="16200000">
            <a:off x="10930468" y="685975"/>
            <a:ext cx="1684864" cy="838200"/>
          </a:xfrm>
          <a:prstGeom prst="triangle">
            <a:avLst/>
          </a:prstGeom>
          <a:solidFill>
            <a:srgbClr val="B781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240016" y="1628800"/>
            <a:ext cx="5598559" cy="450617"/>
          </a:xfrm>
          <a:noFill/>
        </p:spPr>
        <p:txBody>
          <a:bodyPr>
            <a:normAutofit/>
          </a:bodyPr>
          <a:lstStyle>
            <a:lvl1pPr>
              <a:defRPr sz="1600">
                <a:solidFill>
                  <a:srgbClr val="B7814F"/>
                </a:solidFill>
              </a:defRPr>
            </a:lvl1pPr>
          </a:lstStyle>
          <a:p>
            <a:r>
              <a:rPr lang="en-US"/>
              <a:t>MODEL – Product Name – Arial 16pt</a:t>
            </a:r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240463" y="2133600"/>
            <a:ext cx="5616575" cy="4103688"/>
          </a:xfrm>
        </p:spPr>
        <p:txBody>
          <a:bodyPr/>
          <a:lstStyle/>
          <a:p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9376" y="6277141"/>
            <a:ext cx="53687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/>
              <a:t>Please contact your Regional</a:t>
            </a:r>
            <a:r>
              <a:rPr lang="en-GB" sz="1200" baseline="0"/>
              <a:t> Co-ordinator for samples and SKU information</a:t>
            </a:r>
            <a:endParaRPr lang="en-GB" sz="1200"/>
          </a:p>
        </p:txBody>
      </p:sp>
    </p:spTree>
    <p:extLst>
      <p:ext uri="{BB962C8B-B14F-4D97-AF65-F5344CB8AC3E}">
        <p14:creationId xmlns:p14="http://schemas.microsoft.com/office/powerpoint/2010/main" val="4182535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a14="http://schemas.microsoft.com/office/drawing/2010/main"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1 (spinach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sosceles Triangle 8"/>
          <p:cNvSpPr/>
          <p:nvPr userDrawn="1"/>
        </p:nvSpPr>
        <p:spPr>
          <a:xfrm rot="16200000">
            <a:off x="10930468" y="685975"/>
            <a:ext cx="1684864" cy="838200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546754" y="1034167"/>
            <a:ext cx="8190847" cy="450617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MODEL – Product Name – Arial 28pt</a:t>
            </a:r>
            <a:endParaRPr lang="en-GB"/>
          </a:p>
        </p:txBody>
      </p:sp>
      <p:sp>
        <p:nvSpPr>
          <p:cNvPr id="1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51385" y="1556792"/>
            <a:ext cx="8208912" cy="486039"/>
          </a:xfrm>
        </p:spPr>
        <p:txBody>
          <a:bodyPr>
            <a:normAutofit/>
          </a:bodyPr>
          <a:lstStyle>
            <a:lvl1pPr>
              <a:spcBef>
                <a:spcPct val="0"/>
              </a:spcBef>
              <a:defRPr sz="1600"/>
            </a:lvl1pPr>
            <a:lvl2pPr>
              <a:spcBef>
                <a:spcPct val="0"/>
              </a:spcBef>
              <a:defRPr/>
            </a:lvl2pPr>
            <a:lvl3pPr>
              <a:spcBef>
                <a:spcPct val="0"/>
              </a:spcBef>
              <a:defRPr/>
            </a:lvl3pPr>
            <a:lvl4pPr>
              <a:spcBef>
                <a:spcPct val="0"/>
              </a:spcBef>
              <a:defRPr/>
            </a:lvl4pPr>
            <a:lvl5pPr>
              <a:spcBef>
                <a:spcPct val="0"/>
              </a:spcBef>
              <a:defRPr/>
            </a:lvl5pPr>
          </a:lstStyle>
          <a:p>
            <a:pPr lvl="0"/>
            <a:r>
              <a:rPr lang="en-GB"/>
              <a:t>Product story or claim – Arial 16pt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3" hasCustomPrompt="1"/>
          </p:nvPr>
        </p:nvSpPr>
        <p:spPr>
          <a:xfrm>
            <a:off x="551384" y="2132856"/>
            <a:ext cx="5544616" cy="4119562"/>
          </a:xfrm>
        </p:spPr>
        <p:txBody>
          <a:bodyPr numCol="2">
            <a:normAutofit/>
          </a:bodyPr>
          <a:lstStyle>
            <a:lvl1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 sz="1200">
                <a:solidFill>
                  <a:schemeClr val="accent2"/>
                </a:solidFill>
              </a:defRPr>
            </a:lvl1pPr>
            <a:lvl2pPr>
              <a:spcBef>
                <a:spcPct val="0"/>
              </a:spcBef>
              <a:defRPr/>
            </a:lvl2pPr>
            <a:lvl3pPr>
              <a:spcBef>
                <a:spcPct val="0"/>
              </a:spcBef>
              <a:defRPr/>
            </a:lvl3pPr>
            <a:lvl4pPr>
              <a:spcBef>
                <a:spcPct val="0"/>
              </a:spcBef>
              <a:defRPr/>
            </a:lvl4pPr>
            <a:lvl5pPr>
              <a:spcBef>
                <a:spcPct val="0"/>
              </a:spcBef>
              <a:defRPr/>
            </a:lvl5pPr>
          </a:lstStyle>
          <a:p>
            <a:pPr lvl="0"/>
            <a:r>
              <a:rPr lang="en-GB"/>
              <a:t>Key features and benefits – Arial 12pt</a:t>
            </a:r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240463" y="2133600"/>
            <a:ext cx="5616575" cy="4103688"/>
          </a:xfrm>
        </p:spPr>
        <p:txBody>
          <a:bodyPr/>
          <a:lstStyle/>
          <a:p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623392" y="6309320"/>
            <a:ext cx="144016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1700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a14="http://schemas.microsoft.com/office/drawing/2010/main"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2 (spinach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623392" y="6309320"/>
            <a:ext cx="144016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Isosceles Triangle 8"/>
          <p:cNvSpPr/>
          <p:nvPr userDrawn="1"/>
        </p:nvSpPr>
        <p:spPr>
          <a:xfrm rot="16200000">
            <a:off x="10930468" y="685975"/>
            <a:ext cx="1684864" cy="838200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240016" y="1628800"/>
            <a:ext cx="5598559" cy="450617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r>
              <a:rPr lang="en-US"/>
              <a:t>MODEL – Product Name – Arial 16pt</a:t>
            </a:r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240463" y="2133600"/>
            <a:ext cx="5616575" cy="4103688"/>
          </a:xfrm>
        </p:spPr>
        <p:txBody>
          <a:bodyPr/>
          <a:lstStyle/>
          <a:p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9376" y="6277141"/>
            <a:ext cx="53687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/>
              <a:t>Please contact your Regional</a:t>
            </a:r>
            <a:r>
              <a:rPr lang="en-GB" sz="1200" baseline="0"/>
              <a:t> Co-ordinator for samples and SKU information</a:t>
            </a:r>
            <a:endParaRPr lang="en-GB" sz="1200"/>
          </a:p>
        </p:txBody>
      </p:sp>
    </p:spTree>
    <p:extLst>
      <p:ext uri="{BB962C8B-B14F-4D97-AF65-F5344CB8AC3E}">
        <p14:creationId xmlns:p14="http://schemas.microsoft.com/office/powerpoint/2010/main" val="3136407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a14="http://schemas.microsoft.com/office/drawing/2010/main"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1 (green ap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sosceles Triangle 8"/>
          <p:cNvSpPr/>
          <p:nvPr userDrawn="1"/>
        </p:nvSpPr>
        <p:spPr>
          <a:xfrm rot="16200000">
            <a:off x="10930468" y="685975"/>
            <a:ext cx="1684864" cy="838200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546754" y="1034167"/>
            <a:ext cx="8190847" cy="45061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MODEL – Product Name – Arial 28pt</a:t>
            </a:r>
            <a:endParaRPr lang="en-GB"/>
          </a:p>
        </p:txBody>
      </p:sp>
      <p:sp>
        <p:nvSpPr>
          <p:cNvPr id="1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51385" y="1556792"/>
            <a:ext cx="8208912" cy="486039"/>
          </a:xfrm>
        </p:spPr>
        <p:txBody>
          <a:bodyPr>
            <a:normAutofit/>
          </a:bodyPr>
          <a:lstStyle>
            <a:lvl1pPr>
              <a:spcBef>
                <a:spcPct val="0"/>
              </a:spcBef>
              <a:defRPr sz="1600"/>
            </a:lvl1pPr>
            <a:lvl2pPr>
              <a:spcBef>
                <a:spcPct val="0"/>
              </a:spcBef>
              <a:defRPr/>
            </a:lvl2pPr>
            <a:lvl3pPr>
              <a:spcBef>
                <a:spcPct val="0"/>
              </a:spcBef>
              <a:defRPr/>
            </a:lvl3pPr>
            <a:lvl4pPr>
              <a:spcBef>
                <a:spcPct val="0"/>
              </a:spcBef>
              <a:defRPr/>
            </a:lvl4pPr>
            <a:lvl5pPr>
              <a:spcBef>
                <a:spcPct val="0"/>
              </a:spcBef>
              <a:defRPr/>
            </a:lvl5pPr>
          </a:lstStyle>
          <a:p>
            <a:pPr lvl="0"/>
            <a:r>
              <a:rPr lang="en-GB"/>
              <a:t>Product story or claim – Arial 16pt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3" hasCustomPrompt="1"/>
          </p:nvPr>
        </p:nvSpPr>
        <p:spPr>
          <a:xfrm>
            <a:off x="551384" y="2132856"/>
            <a:ext cx="5544616" cy="4119562"/>
          </a:xfrm>
        </p:spPr>
        <p:txBody>
          <a:bodyPr numCol="2">
            <a:normAutofit/>
          </a:bodyPr>
          <a:lstStyle>
            <a:lvl1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 sz="1200">
                <a:solidFill>
                  <a:schemeClr val="tx2"/>
                </a:solidFill>
              </a:defRPr>
            </a:lvl1pPr>
            <a:lvl2pPr>
              <a:spcBef>
                <a:spcPct val="0"/>
              </a:spcBef>
              <a:defRPr/>
            </a:lvl2pPr>
            <a:lvl3pPr>
              <a:spcBef>
                <a:spcPct val="0"/>
              </a:spcBef>
              <a:defRPr/>
            </a:lvl3pPr>
            <a:lvl4pPr>
              <a:spcBef>
                <a:spcPct val="0"/>
              </a:spcBef>
              <a:defRPr/>
            </a:lvl4pPr>
            <a:lvl5pPr>
              <a:spcBef>
                <a:spcPct val="0"/>
              </a:spcBef>
              <a:defRPr/>
            </a:lvl5pPr>
          </a:lstStyle>
          <a:p>
            <a:pPr lvl="0"/>
            <a:r>
              <a:rPr lang="en-GB"/>
              <a:t>Key features and benefits – Arial 12pt</a:t>
            </a:r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240463" y="2133600"/>
            <a:ext cx="5616575" cy="4103688"/>
          </a:xfrm>
        </p:spPr>
        <p:txBody>
          <a:bodyPr/>
          <a:lstStyle/>
          <a:p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623392" y="6309320"/>
            <a:ext cx="144016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0940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a14="http://schemas.microsoft.com/office/drawing/2010/main"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6754" y="1034167"/>
            <a:ext cx="8190847" cy="823087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6754" y="1862841"/>
            <a:ext cx="8190847" cy="411956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6308728"/>
            <a:ext cx="2743200" cy="19684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4456E4FB-E813-415C-B368-66CE7ECA0A31}" type="datetime1">
              <a:rPr lang="en-GB" smtClean="0"/>
              <a:t>18/02/2021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0" y="6308728"/>
            <a:ext cx="7975600" cy="19684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/>
              <a:t>Presenter's name, date &amp; place (Go Header &amp; Footer to edit this text)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474" y="6308728"/>
            <a:ext cx="482601" cy="19684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pPr algn="r"/>
            <a:fld id="{4C8F9649-BC6C-436E-9820-F0231B3F3750}" type="slidenum">
              <a:rPr lang="en-GB" smtClean="0"/>
              <a:pPr algn="r"/>
              <a:t>‹#›</a:t>
            </a:fld>
            <a:endParaRPr lang="en-GB"/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676271" y="6360319"/>
            <a:ext cx="0" cy="10800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64" y="411949"/>
            <a:ext cx="1512000" cy="219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557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a14="http://schemas.microsoft.com/office/drawing/2010/main" xmlns="">
      <p:transition spd="med">
        <p:fade/>
      </p:transition>
    </mc:Fallback>
  </mc:AlternateContent>
  <p:hf hdr="0" dt="0"/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ct val="0"/>
        </a:spcBef>
        <a:buFont typeface="Bree Rg" panose="02000503000000020004" pitchFamily="50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266700" indent="-266700" algn="l" defTabSz="685800" rtl="0" eaLnBrk="1" latinLnBrk="0" hangingPunct="1">
        <a:lnSpc>
          <a:spcPct val="100000"/>
        </a:lnSpc>
        <a:spcBef>
          <a:spcPct val="0"/>
        </a:spcBef>
        <a:buFont typeface="Bree Rg" panose="02000503000000020004" pitchFamily="50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39750" indent="-273050" algn="l" defTabSz="685800" rtl="0" eaLnBrk="1" latinLnBrk="0" hangingPunct="1">
        <a:lnSpc>
          <a:spcPct val="100000"/>
        </a:lnSpc>
        <a:spcBef>
          <a:spcPct val="0"/>
        </a:spcBef>
        <a:buFont typeface="Bree Rg" panose="02000503000000020004" pitchFamily="50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685800" rtl="0" eaLnBrk="1" latinLnBrk="0" hangingPunct="1">
        <a:lnSpc>
          <a:spcPct val="100000"/>
        </a:lnSpc>
        <a:spcBef>
          <a:spcPct val="0"/>
        </a:spcBef>
        <a:buFont typeface="Bree Rg" panose="02000503000000020004" pitchFamily="50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685800" rtl="0" eaLnBrk="1" latinLnBrk="0" hangingPunct="1">
        <a:lnSpc>
          <a:spcPct val="100000"/>
        </a:lnSpc>
        <a:spcBef>
          <a:spcPct val="0"/>
        </a:spcBef>
        <a:buFont typeface="Bree Rg" panose="02000503000000020004" pitchFamily="50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, table, sitting, monitor&#10;&#10;Description automatically generated">
            <a:extLst>
              <a:ext uri="{FF2B5EF4-FFF2-40B4-BE49-F238E27FC236}">
                <a16:creationId xmlns:a16="http://schemas.microsoft.com/office/drawing/2014/main" id="{772C7BCE-0BED-417D-9C62-A934A48D3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8642" y="2174727"/>
            <a:ext cx="4475730" cy="3590115"/>
          </a:xfrm>
          <a:prstGeom prst="rect">
            <a:avLst/>
          </a:prstGeom>
        </p:spPr>
      </p:pic>
      <p:pic>
        <p:nvPicPr>
          <p:cNvPr id="16" name="Picture 15" descr="A picture containing cup, table, coffee, sitting&#10;&#10;Description automatically generated">
            <a:extLst>
              <a:ext uri="{FF2B5EF4-FFF2-40B4-BE49-F238E27FC236}">
                <a16:creationId xmlns:a16="http://schemas.microsoft.com/office/drawing/2014/main" id="{D4B7A7B5-81FA-4E6A-A182-47709912B6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0060" y="3941738"/>
            <a:ext cx="4098294" cy="3746303"/>
          </a:xfrm>
          <a:prstGeom prst="rect">
            <a:avLst/>
          </a:prstGeom>
        </p:spPr>
      </p:pic>
      <p:sp>
        <p:nvSpPr>
          <p:cNvPr id="13" name="Google Shape;2064;p265">
            <a:extLst>
              <a:ext uri="{FF2B5EF4-FFF2-40B4-BE49-F238E27FC236}">
                <a16:creationId xmlns:a16="http://schemas.microsoft.com/office/drawing/2014/main" id="{453072D0-8C04-4599-8022-DF272DC7615B}"/>
              </a:ext>
            </a:extLst>
          </p:cNvPr>
          <p:cNvSpPr txBox="1"/>
          <p:nvPr/>
        </p:nvSpPr>
        <p:spPr>
          <a:xfrm>
            <a:off x="546754" y="980728"/>
            <a:ext cx="8190847" cy="828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4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7C2582"/>
              </a:buClr>
              <a:buSzPts val="2800"/>
              <a:buFont typeface="Arial"/>
              <a:buNone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7C2582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Titanium Chef Baker XL Features – KVL85.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204378D-4D36-4C36-AD09-2646518E6732}"/>
              </a:ext>
            </a:extLst>
          </p:cNvPr>
          <p:cNvSpPr/>
          <p:nvPr/>
        </p:nvSpPr>
        <p:spPr>
          <a:xfrm>
            <a:off x="509901" y="5166457"/>
            <a:ext cx="17572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7C258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EasyWeigh Scales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7C258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and Timer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7777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77777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4AEEF28-E502-4A61-8BA2-039DF19C4D02}"/>
              </a:ext>
            </a:extLst>
          </p:cNvPr>
          <p:cNvSpPr/>
          <p:nvPr/>
        </p:nvSpPr>
        <p:spPr>
          <a:xfrm>
            <a:off x="9125418" y="2617797"/>
            <a:ext cx="15621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7C258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ChefMotor™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7777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77777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F93485B-F7C7-45F0-8C94-D0E5F524F161}"/>
              </a:ext>
            </a:extLst>
          </p:cNvPr>
          <p:cNvSpPr/>
          <p:nvPr/>
        </p:nvSpPr>
        <p:spPr>
          <a:xfrm>
            <a:off x="8723132" y="5189016"/>
            <a:ext cx="166584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7C258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Nesting DuoBowl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77777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51A563D-B3A4-4AD8-90FD-8AC08B5079CE}"/>
              </a:ext>
            </a:extLst>
          </p:cNvPr>
          <p:cNvSpPr/>
          <p:nvPr/>
        </p:nvSpPr>
        <p:spPr>
          <a:xfrm>
            <a:off x="320730" y="2852407"/>
            <a:ext cx="17988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7C258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EasyClean Tools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7C258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&amp; Creaming Beater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77777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33" name="Connector: Elbow 32">
            <a:extLst>
              <a:ext uri="{FF2B5EF4-FFF2-40B4-BE49-F238E27FC236}">
                <a16:creationId xmlns:a16="http://schemas.microsoft.com/office/drawing/2014/main" id="{A71A3F7F-30AC-4BA3-AC9C-964FB1777C34}"/>
              </a:ext>
            </a:extLst>
          </p:cNvPr>
          <p:cNvCxnSpPr>
            <a:stCxn id="27" idx="1"/>
          </p:cNvCxnSpPr>
          <p:nvPr/>
        </p:nvCxnSpPr>
        <p:spPr>
          <a:xfrm rot="10800000" flipV="1">
            <a:off x="7105736" y="4029215"/>
            <a:ext cx="1742475" cy="153888"/>
          </a:xfrm>
          <a:prstGeom prst="bentConnector3">
            <a:avLst>
              <a:gd name="adj1" fmla="val 50000"/>
            </a:avLst>
          </a:prstGeom>
          <a:ln>
            <a:solidFill>
              <a:schemeClr val="accent4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or: Elbow 43">
            <a:extLst>
              <a:ext uri="{FF2B5EF4-FFF2-40B4-BE49-F238E27FC236}">
                <a16:creationId xmlns:a16="http://schemas.microsoft.com/office/drawing/2014/main" id="{844A7D56-C935-46E7-A7D3-D5C98DAA483A}"/>
              </a:ext>
            </a:extLst>
          </p:cNvPr>
          <p:cNvCxnSpPr/>
          <p:nvPr/>
        </p:nvCxnSpPr>
        <p:spPr>
          <a:xfrm rot="10800000" flipV="1">
            <a:off x="6417578" y="2808026"/>
            <a:ext cx="2707840" cy="415149"/>
          </a:xfrm>
          <a:prstGeom prst="bentConnector3">
            <a:avLst>
              <a:gd name="adj1" fmla="val 50000"/>
            </a:avLst>
          </a:prstGeom>
          <a:ln>
            <a:solidFill>
              <a:schemeClr val="accent4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or: Elbow 45">
            <a:extLst>
              <a:ext uri="{FF2B5EF4-FFF2-40B4-BE49-F238E27FC236}">
                <a16:creationId xmlns:a16="http://schemas.microsoft.com/office/drawing/2014/main" id="{6F2BE7CF-D664-42E7-9AF0-6F71DC4C310F}"/>
              </a:ext>
            </a:extLst>
          </p:cNvPr>
          <p:cNvCxnSpPr/>
          <p:nvPr/>
        </p:nvCxnSpPr>
        <p:spPr>
          <a:xfrm>
            <a:off x="2700399" y="5355511"/>
            <a:ext cx="1549042" cy="141282"/>
          </a:xfrm>
          <a:prstGeom prst="bentConnector3">
            <a:avLst>
              <a:gd name="adj1" fmla="val 50000"/>
            </a:avLst>
          </a:prstGeom>
          <a:ln>
            <a:solidFill>
              <a:schemeClr val="accent4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or: Elbow 49">
            <a:extLst>
              <a:ext uri="{FF2B5EF4-FFF2-40B4-BE49-F238E27FC236}">
                <a16:creationId xmlns:a16="http://schemas.microsoft.com/office/drawing/2014/main" id="{33AC408F-91C6-4D2A-8936-0F9C48556F83}"/>
              </a:ext>
            </a:extLst>
          </p:cNvPr>
          <p:cNvCxnSpPr/>
          <p:nvPr/>
        </p:nvCxnSpPr>
        <p:spPr>
          <a:xfrm>
            <a:off x="2365356" y="3114017"/>
            <a:ext cx="1764067" cy="218920"/>
          </a:xfrm>
          <a:prstGeom prst="bentConnector3">
            <a:avLst>
              <a:gd name="adj1" fmla="val 50000"/>
            </a:avLst>
          </a:prstGeom>
          <a:ln>
            <a:solidFill>
              <a:schemeClr val="accent4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or: Elbow 51">
            <a:extLst>
              <a:ext uri="{FF2B5EF4-FFF2-40B4-BE49-F238E27FC236}">
                <a16:creationId xmlns:a16="http://schemas.microsoft.com/office/drawing/2014/main" id="{836686D7-8B38-42E4-94E9-2AC24EFC7644}"/>
              </a:ext>
            </a:extLst>
          </p:cNvPr>
          <p:cNvCxnSpPr/>
          <p:nvPr/>
        </p:nvCxnSpPr>
        <p:spPr>
          <a:xfrm rot="10800000" flipV="1">
            <a:off x="8133633" y="5355511"/>
            <a:ext cx="590489" cy="523810"/>
          </a:xfrm>
          <a:prstGeom prst="bentConnector3">
            <a:avLst>
              <a:gd name="adj1" fmla="val 50000"/>
            </a:avLst>
          </a:prstGeom>
          <a:ln>
            <a:solidFill>
              <a:schemeClr val="accent4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>
            <a:extLst>
              <a:ext uri="{FF2B5EF4-FFF2-40B4-BE49-F238E27FC236}">
                <a16:creationId xmlns:a16="http://schemas.microsoft.com/office/drawing/2014/main" id="{C5EC253A-8B63-44AF-BE9C-23D11DD3DC41}"/>
              </a:ext>
            </a:extLst>
          </p:cNvPr>
          <p:cNvSpPr/>
          <p:nvPr/>
        </p:nvSpPr>
        <p:spPr>
          <a:xfrm>
            <a:off x="6659618" y="1615858"/>
            <a:ext cx="23952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7C258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+25 Optional Attachments</a:t>
            </a:r>
          </a:p>
        </p:txBody>
      </p:sp>
      <p:cxnSp>
        <p:nvCxnSpPr>
          <p:cNvPr id="56" name="Connector: Elbow 55">
            <a:extLst>
              <a:ext uri="{FF2B5EF4-FFF2-40B4-BE49-F238E27FC236}">
                <a16:creationId xmlns:a16="http://schemas.microsoft.com/office/drawing/2014/main" id="{A66E8948-4985-4F28-8F0D-A6B3B3D8128C}"/>
              </a:ext>
            </a:extLst>
          </p:cNvPr>
          <p:cNvCxnSpPr>
            <a:stCxn id="55" idx="1"/>
          </p:cNvCxnSpPr>
          <p:nvPr/>
        </p:nvCxnSpPr>
        <p:spPr>
          <a:xfrm rot="10800000" flipV="1">
            <a:off x="3875714" y="1769747"/>
            <a:ext cx="2783904" cy="438812"/>
          </a:xfrm>
          <a:prstGeom prst="bentConnector3">
            <a:avLst>
              <a:gd name="adj1" fmla="val 118705"/>
            </a:avLst>
          </a:prstGeom>
          <a:ln>
            <a:solidFill>
              <a:schemeClr val="accent4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74A02FE0-273F-4C0A-935A-BF01BCE80D56}"/>
              </a:ext>
            </a:extLst>
          </p:cNvPr>
          <p:cNvSpPr/>
          <p:nvPr/>
        </p:nvSpPr>
        <p:spPr>
          <a:xfrm>
            <a:off x="8848210" y="3875326"/>
            <a:ext cx="172963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7C258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LightLift™ Head</a:t>
            </a:r>
            <a:endParaRPr kumimoji="0" lang="en-GB" sz="400" b="0" i="0" u="none" strike="noStrike" kern="1200" cap="none" spc="0" normalizeH="0" baseline="0" noProof="0">
              <a:ln>
                <a:noFill/>
              </a:ln>
              <a:solidFill>
                <a:srgbClr val="77777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35" name="Connector: Elbow 34">
            <a:extLst>
              <a:ext uri="{FF2B5EF4-FFF2-40B4-BE49-F238E27FC236}">
                <a16:creationId xmlns:a16="http://schemas.microsoft.com/office/drawing/2014/main" id="{1605600F-FCB0-4F85-808E-1C6DB9A7FD3D}"/>
              </a:ext>
            </a:extLst>
          </p:cNvPr>
          <p:cNvCxnSpPr>
            <a:stCxn id="55" idx="1"/>
          </p:cNvCxnSpPr>
          <p:nvPr/>
        </p:nvCxnSpPr>
        <p:spPr>
          <a:xfrm rot="10800000" flipV="1">
            <a:off x="6207856" y="1769747"/>
            <a:ext cx="451763" cy="400104"/>
          </a:xfrm>
          <a:prstGeom prst="bentConnector3">
            <a:avLst>
              <a:gd name="adj1" fmla="val 50000"/>
            </a:avLst>
          </a:prstGeom>
          <a:ln>
            <a:solidFill>
              <a:schemeClr val="accent4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10BBBED-B91C-45EE-B67B-A31C6208BF4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srgbClr val="77777A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44775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a14="http://schemas.microsoft.com/office/drawing/2010/main"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2064;p265">
            <a:extLst>
              <a:ext uri="{FF2B5EF4-FFF2-40B4-BE49-F238E27FC236}">
                <a16:creationId xmlns:a16="http://schemas.microsoft.com/office/drawing/2014/main" id="{453072D0-8C04-4599-8022-DF272DC7615B}"/>
              </a:ext>
            </a:extLst>
          </p:cNvPr>
          <p:cNvSpPr txBox="1"/>
          <p:nvPr/>
        </p:nvSpPr>
        <p:spPr>
          <a:xfrm>
            <a:off x="451340" y="664274"/>
            <a:ext cx="8190847" cy="828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4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7C2582"/>
              </a:buClr>
              <a:buSzPts val="2800"/>
              <a:buFont typeface="Arial"/>
              <a:buNone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7C2582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Titanium Chef Baker </a:t>
            </a:r>
            <a:r>
              <a:rPr lang="en-GB">
                <a:solidFill>
                  <a:srgbClr val="7C2582"/>
                </a:solidFill>
              </a:rPr>
              <a:t>XL </a:t>
            </a: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7C2582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– KVL85.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CCD793D-258E-4DE5-AD70-5BB42586E5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7842146"/>
              </p:ext>
            </p:extLst>
          </p:nvPr>
        </p:nvGraphicFramePr>
        <p:xfrm>
          <a:off x="201309" y="2517576"/>
          <a:ext cx="6767673" cy="8172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574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3141">
                  <a:extLst>
                    <a:ext uri="{9D8B030D-6E8A-4147-A177-3AD203B41FA5}">
                      <a16:colId xmlns:a16="http://schemas.microsoft.com/office/drawing/2014/main" val="1791140378"/>
                    </a:ext>
                  </a:extLst>
                </a:gridCol>
                <a:gridCol w="913141">
                  <a:extLst>
                    <a:ext uri="{9D8B030D-6E8A-4147-A177-3AD203B41FA5}">
                      <a16:colId xmlns:a16="http://schemas.microsoft.com/office/drawing/2014/main" val="1243465219"/>
                    </a:ext>
                  </a:extLst>
                </a:gridCol>
                <a:gridCol w="913141">
                  <a:extLst>
                    <a:ext uri="{9D8B030D-6E8A-4147-A177-3AD203B41FA5}">
                      <a16:colId xmlns:a16="http://schemas.microsoft.com/office/drawing/2014/main" val="3484355320"/>
                    </a:ext>
                  </a:extLst>
                </a:gridCol>
                <a:gridCol w="1058128">
                  <a:extLst>
                    <a:ext uri="{9D8B030D-6E8A-4147-A177-3AD203B41FA5}">
                      <a16:colId xmlns:a16="http://schemas.microsoft.com/office/drawing/2014/main" val="1750377854"/>
                    </a:ext>
                  </a:extLst>
                </a:gridCol>
                <a:gridCol w="1058128">
                  <a:extLst>
                    <a:ext uri="{9D8B030D-6E8A-4147-A177-3AD203B41FA5}">
                      <a16:colId xmlns:a16="http://schemas.microsoft.com/office/drawing/2014/main" val="1400810085"/>
                    </a:ext>
                  </a:extLst>
                </a:gridCol>
                <a:gridCol w="1154499">
                  <a:extLst>
                    <a:ext uri="{9D8B030D-6E8A-4147-A177-3AD203B41FA5}">
                      <a16:colId xmlns:a16="http://schemas.microsoft.com/office/drawing/2014/main" val="1564882412"/>
                    </a:ext>
                  </a:extLst>
                </a:gridCol>
              </a:tblGrid>
              <a:tr h="185136">
                <a:tc>
                  <a:txBody>
                    <a:bodyPr/>
                    <a:lstStyle/>
                    <a:p>
                      <a:pPr algn="ctr"/>
                      <a:r>
                        <a:rPr lang="en-GB" sz="880" b="1">
                          <a:solidFill>
                            <a:schemeClr val="bg1"/>
                          </a:solidFill>
                          <a:latin typeface="+mn-lt"/>
                        </a:rPr>
                        <a:t>Packaging</a:t>
                      </a:r>
                    </a:p>
                  </a:txBody>
                  <a:tcPr marT="46800" marB="468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8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KVL85.004SI</a:t>
                      </a:r>
                    </a:p>
                  </a:txBody>
                  <a:tcPr marT="46800" marB="468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80" b="1">
                          <a:solidFill>
                            <a:schemeClr val="bg1"/>
                          </a:solidFill>
                          <a:latin typeface="+mn-lt"/>
                        </a:rPr>
                        <a:t>KVL85.124SI</a:t>
                      </a:r>
                    </a:p>
                  </a:txBody>
                  <a:tcPr marT="46800" marB="468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80" b="1">
                          <a:solidFill>
                            <a:schemeClr val="bg1"/>
                          </a:solidFill>
                          <a:latin typeface="+mn-lt"/>
                        </a:rPr>
                        <a:t>KVL85.224SI</a:t>
                      </a:r>
                    </a:p>
                  </a:txBody>
                  <a:tcPr marT="46800" marB="468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80" b="1">
                          <a:solidFill>
                            <a:schemeClr val="bg1"/>
                          </a:solidFill>
                          <a:latin typeface="+mn-lt"/>
                        </a:rPr>
                        <a:t>KVL85.424SI</a:t>
                      </a:r>
                    </a:p>
                  </a:txBody>
                  <a:tcPr marT="46800" marB="468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80" b="1">
                          <a:solidFill>
                            <a:schemeClr val="bg1"/>
                          </a:solidFill>
                          <a:latin typeface="+mn-lt"/>
                        </a:rPr>
                        <a:t>KVL85.594SI</a:t>
                      </a:r>
                    </a:p>
                  </a:txBody>
                  <a:tcPr marT="46800" marB="468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80" b="1">
                          <a:solidFill>
                            <a:schemeClr val="bg1"/>
                          </a:solidFill>
                          <a:latin typeface="+mn-lt"/>
                        </a:rPr>
                        <a:t>KVL85.704SI</a:t>
                      </a:r>
                    </a:p>
                  </a:txBody>
                  <a:tcPr marT="46800" marB="468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2469">
                <a:tc>
                  <a:txBody>
                    <a:bodyPr/>
                    <a:lstStyle/>
                    <a:p>
                      <a:pPr algn="ctr"/>
                      <a:r>
                        <a:rPr lang="en-GB" sz="880" b="0">
                          <a:solidFill>
                            <a:schemeClr val="tx1"/>
                          </a:solidFill>
                          <a:latin typeface="+mn-lt"/>
                        </a:rPr>
                        <a:t>Size (cm)</a:t>
                      </a:r>
                    </a:p>
                  </a:txBody>
                  <a:tcPr marT="46800" marB="468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GB" sz="880" dirty="0">
                          <a:solidFill>
                            <a:schemeClr val="tx1"/>
                          </a:solidFill>
                          <a:latin typeface="+mn-lt"/>
                        </a:rPr>
                        <a:t>53 x 35 x 49.5</a:t>
                      </a:r>
                    </a:p>
                  </a:txBody>
                  <a:tcPr marT="46800" marB="468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GB" sz="880">
                          <a:solidFill>
                            <a:schemeClr val="tx1"/>
                          </a:solidFill>
                          <a:latin typeface="+mn-lt"/>
                        </a:rPr>
                        <a:t>73 x 35 x 49.50</a:t>
                      </a:r>
                    </a:p>
                  </a:txBody>
                  <a:tcPr marT="46800" marB="468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GB" sz="880">
                          <a:solidFill>
                            <a:schemeClr val="tx1"/>
                          </a:solidFill>
                          <a:latin typeface="+mn-lt"/>
                        </a:rPr>
                        <a:t>74 x 35 x 49.50</a:t>
                      </a:r>
                    </a:p>
                  </a:txBody>
                  <a:tcPr marT="46800" marB="468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GB" sz="880">
                          <a:solidFill>
                            <a:schemeClr val="tx1"/>
                          </a:solidFill>
                          <a:latin typeface="+mn-lt"/>
                        </a:rPr>
                        <a:t>80.50 x 35 x 49.50</a:t>
                      </a:r>
                    </a:p>
                  </a:txBody>
                  <a:tcPr marT="46800" marB="468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GB" sz="880">
                          <a:solidFill>
                            <a:schemeClr val="tx1"/>
                          </a:solidFill>
                          <a:latin typeface="+mn-lt"/>
                        </a:rPr>
                        <a:t>94.50 x 35 x 49.50</a:t>
                      </a:r>
                    </a:p>
                  </a:txBody>
                  <a:tcPr marT="46800" marB="468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GB" sz="880">
                          <a:solidFill>
                            <a:schemeClr val="tx1"/>
                          </a:solidFill>
                          <a:latin typeface="+mn-lt"/>
                        </a:rPr>
                        <a:t>94.50 x 35 x 49.50</a:t>
                      </a:r>
                    </a:p>
                  </a:txBody>
                  <a:tcPr marT="46800" marB="468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0010">
                <a:tc>
                  <a:txBody>
                    <a:bodyPr/>
                    <a:lstStyle/>
                    <a:p>
                      <a:pPr algn="ctr"/>
                      <a:r>
                        <a:rPr lang="en-GB" sz="880" b="0">
                          <a:solidFill>
                            <a:schemeClr val="tx1"/>
                          </a:solidFill>
                          <a:latin typeface="+mn-lt"/>
                        </a:rPr>
                        <a:t>Weight (kg)</a:t>
                      </a:r>
                    </a:p>
                  </a:txBody>
                  <a:tcPr marT="46800" marB="468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80" dirty="0">
                          <a:solidFill>
                            <a:schemeClr val="tx1"/>
                          </a:solidFill>
                          <a:latin typeface="+mn-lt"/>
                        </a:rPr>
                        <a:t>14.91kg</a:t>
                      </a:r>
                    </a:p>
                  </a:txBody>
                  <a:tcPr marT="46800" marB="468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80" dirty="0">
                          <a:solidFill>
                            <a:schemeClr val="tx1"/>
                          </a:solidFill>
                          <a:latin typeface="+mn-lt"/>
                        </a:rPr>
                        <a:t>18.41</a:t>
                      </a:r>
                    </a:p>
                  </a:txBody>
                  <a:tcPr marT="46800" marB="468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80">
                          <a:solidFill>
                            <a:schemeClr val="tx1"/>
                          </a:solidFill>
                          <a:latin typeface="+mn-lt"/>
                        </a:rPr>
                        <a:t>20.52</a:t>
                      </a:r>
                    </a:p>
                  </a:txBody>
                  <a:tcPr marT="46800" marB="468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80">
                          <a:solidFill>
                            <a:schemeClr val="tx1"/>
                          </a:solidFill>
                          <a:latin typeface="+mn-lt"/>
                        </a:rPr>
                        <a:t>21.54</a:t>
                      </a:r>
                    </a:p>
                  </a:txBody>
                  <a:tcPr marT="46800" marB="468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80">
                          <a:solidFill>
                            <a:schemeClr val="tx1"/>
                          </a:solidFill>
                          <a:latin typeface="+mn-lt"/>
                        </a:rPr>
                        <a:t>23.67</a:t>
                      </a:r>
                    </a:p>
                  </a:txBody>
                  <a:tcPr marT="46800" marB="468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80" dirty="0">
                          <a:solidFill>
                            <a:schemeClr val="tx1"/>
                          </a:solidFill>
                          <a:latin typeface="+mn-lt"/>
                        </a:rPr>
                        <a:t>27.70</a:t>
                      </a:r>
                    </a:p>
                  </a:txBody>
                  <a:tcPr marT="46800" marB="468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AC25F83-FBE5-4019-B0C3-E101FCEBD5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5510589"/>
              </p:ext>
            </p:extLst>
          </p:nvPr>
        </p:nvGraphicFramePr>
        <p:xfrm>
          <a:off x="201314" y="3391662"/>
          <a:ext cx="6767668" cy="1615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396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19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19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19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3199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9897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GB" sz="900" b="1">
                          <a:solidFill>
                            <a:schemeClr val="bg1"/>
                          </a:solidFill>
                          <a:latin typeface="+mn-lt"/>
                        </a:rPr>
                        <a:t>Container</a:t>
                      </a:r>
                      <a:r>
                        <a:rPr lang="en-GB" sz="900" b="1" baseline="0">
                          <a:solidFill>
                            <a:schemeClr val="bg1"/>
                          </a:solidFill>
                          <a:latin typeface="+mn-lt"/>
                        </a:rPr>
                        <a:t> Qty</a:t>
                      </a:r>
                      <a:endParaRPr lang="en-GB" sz="900" b="1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T="46800" marB="468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>
                          <a:solidFill>
                            <a:schemeClr val="bg1"/>
                          </a:solidFill>
                          <a:latin typeface="+mn-lt"/>
                        </a:rPr>
                        <a:t>20ft</a:t>
                      </a:r>
                    </a:p>
                  </a:txBody>
                  <a:tcPr marT="46800" marB="468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>
                          <a:solidFill>
                            <a:schemeClr val="bg1"/>
                          </a:solidFill>
                          <a:latin typeface="+mn-lt"/>
                        </a:rPr>
                        <a:t>40ft</a:t>
                      </a:r>
                    </a:p>
                  </a:txBody>
                  <a:tcPr marT="46800" marB="468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>
                          <a:solidFill>
                            <a:schemeClr val="bg1"/>
                          </a:solidFill>
                          <a:latin typeface="+mn-lt"/>
                        </a:rPr>
                        <a:t>40ft H</a:t>
                      </a:r>
                    </a:p>
                  </a:txBody>
                  <a:tcPr marT="46800" marB="468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>
                          <a:solidFill>
                            <a:schemeClr val="bg1"/>
                          </a:solidFill>
                          <a:latin typeface="+mn-lt"/>
                        </a:rPr>
                        <a:t>MOQ</a:t>
                      </a:r>
                    </a:p>
                  </a:txBody>
                  <a:tcPr marT="46800" marB="468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897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GB" sz="9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KVL85.004SI - 0W20011377</a:t>
                      </a:r>
                    </a:p>
                  </a:txBody>
                  <a:tcPr marT="46800" marB="468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latin typeface="+mn-lt"/>
                        </a:rPr>
                        <a:t>284</a:t>
                      </a:r>
                    </a:p>
                  </a:txBody>
                  <a:tcPr marT="46800" marB="468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latin typeface="+mn-lt"/>
                        </a:rPr>
                        <a:t>572</a:t>
                      </a:r>
                    </a:p>
                  </a:txBody>
                  <a:tcPr marT="46800" marB="468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latin typeface="+mn-lt"/>
                        </a:rPr>
                        <a:t>715</a:t>
                      </a:r>
                    </a:p>
                  </a:txBody>
                  <a:tcPr marT="46800" marB="468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>
                          <a:latin typeface="+mn-lt"/>
                        </a:rPr>
                        <a:t>1000</a:t>
                      </a:r>
                    </a:p>
                  </a:txBody>
                  <a:tcPr marT="46800" marB="468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0198274"/>
                  </a:ext>
                </a:extLst>
              </a:tr>
              <a:tr h="19897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GB" sz="900">
                          <a:latin typeface="+mn-lt"/>
                        </a:rPr>
                        <a:t>KVL85.124SI – 0W20011385</a:t>
                      </a:r>
                    </a:p>
                  </a:txBody>
                  <a:tcPr marT="46800" marB="468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>
                          <a:latin typeface="+mn-lt"/>
                        </a:rPr>
                        <a:t>192</a:t>
                      </a:r>
                    </a:p>
                  </a:txBody>
                  <a:tcPr marT="46800" marB="468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>
                          <a:latin typeface="+mn-lt"/>
                        </a:rPr>
                        <a:t>396</a:t>
                      </a:r>
                    </a:p>
                  </a:txBody>
                  <a:tcPr marT="46800" marB="468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>
                          <a:latin typeface="+mn-lt"/>
                        </a:rPr>
                        <a:t>495</a:t>
                      </a:r>
                    </a:p>
                  </a:txBody>
                  <a:tcPr marT="46800" marB="468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>
                          <a:latin typeface="+mn-lt"/>
                        </a:rPr>
                        <a:t>1000</a:t>
                      </a:r>
                    </a:p>
                  </a:txBody>
                  <a:tcPr marT="46800" marB="468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6698085"/>
                  </a:ext>
                </a:extLst>
              </a:tr>
              <a:tr h="19897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GB" sz="900">
                          <a:latin typeface="+mn-lt"/>
                        </a:rPr>
                        <a:t>KVL85.224SI – 0W20011386</a:t>
                      </a:r>
                    </a:p>
                  </a:txBody>
                  <a:tcPr marT="46800" marB="468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>
                          <a:latin typeface="+mn-lt"/>
                        </a:rPr>
                        <a:t>192</a:t>
                      </a:r>
                    </a:p>
                  </a:txBody>
                  <a:tcPr marT="46800" marB="468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>
                          <a:latin typeface="+mn-lt"/>
                        </a:rPr>
                        <a:t>396</a:t>
                      </a:r>
                    </a:p>
                  </a:txBody>
                  <a:tcPr marT="46800" marB="468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>
                          <a:latin typeface="+mn-lt"/>
                        </a:rPr>
                        <a:t>495</a:t>
                      </a:r>
                    </a:p>
                  </a:txBody>
                  <a:tcPr marT="46800" marB="468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>
                          <a:latin typeface="+mn-lt"/>
                        </a:rPr>
                        <a:t>1000</a:t>
                      </a:r>
                    </a:p>
                  </a:txBody>
                  <a:tcPr marT="46800" marB="468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6340835"/>
                  </a:ext>
                </a:extLst>
              </a:tr>
              <a:tr h="19897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GB" sz="900">
                          <a:latin typeface="+mn-lt"/>
                        </a:rPr>
                        <a:t>KVL85.424SI – 0W20011387</a:t>
                      </a:r>
                    </a:p>
                  </a:txBody>
                  <a:tcPr marT="46800" marB="468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>
                          <a:latin typeface="+mn-lt"/>
                        </a:rPr>
                        <a:t>184</a:t>
                      </a:r>
                    </a:p>
                  </a:txBody>
                  <a:tcPr marT="46800" marB="468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>
                          <a:latin typeface="+mn-lt"/>
                        </a:rPr>
                        <a:t>376</a:t>
                      </a:r>
                    </a:p>
                  </a:txBody>
                  <a:tcPr marT="46800" marB="468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>
                          <a:latin typeface="+mn-lt"/>
                        </a:rPr>
                        <a:t>470</a:t>
                      </a:r>
                    </a:p>
                  </a:txBody>
                  <a:tcPr marT="46800" marB="468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>
                          <a:latin typeface="+mn-lt"/>
                        </a:rPr>
                        <a:t>1000</a:t>
                      </a:r>
                    </a:p>
                  </a:txBody>
                  <a:tcPr marT="46800" marB="468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6954572"/>
                  </a:ext>
                </a:extLst>
              </a:tr>
              <a:tr h="19897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GB" sz="900">
                          <a:latin typeface="+mn-lt"/>
                        </a:rPr>
                        <a:t>KVL85.594SI – 0W20011388</a:t>
                      </a:r>
                    </a:p>
                  </a:txBody>
                  <a:tcPr marT="46800" marB="468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>
                          <a:latin typeface="+mn-lt"/>
                        </a:rPr>
                        <a:t>152</a:t>
                      </a:r>
                    </a:p>
                  </a:txBody>
                  <a:tcPr marT="46800" marB="468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>
                          <a:latin typeface="+mn-lt"/>
                        </a:rPr>
                        <a:t>312</a:t>
                      </a:r>
                    </a:p>
                  </a:txBody>
                  <a:tcPr marT="46800" marB="468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>
                          <a:latin typeface="+mn-lt"/>
                        </a:rPr>
                        <a:t>390</a:t>
                      </a:r>
                    </a:p>
                  </a:txBody>
                  <a:tcPr marT="46800" marB="468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latin typeface="+mn-lt"/>
                        </a:rPr>
                        <a:t>1000</a:t>
                      </a:r>
                    </a:p>
                  </a:txBody>
                  <a:tcPr marT="46800" marB="468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9960830"/>
                  </a:ext>
                </a:extLst>
              </a:tr>
              <a:tr h="19897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GB" sz="900" dirty="0">
                          <a:latin typeface="+mn-lt"/>
                        </a:rPr>
                        <a:t>KVL85.704SI – 0W20011389</a:t>
                      </a:r>
                    </a:p>
                  </a:txBody>
                  <a:tcPr marT="46800" marB="468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>
                          <a:latin typeface="+mn-lt"/>
                        </a:rPr>
                        <a:t>152</a:t>
                      </a:r>
                    </a:p>
                  </a:txBody>
                  <a:tcPr marT="46800" marB="468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>
                          <a:latin typeface="+mn-lt"/>
                        </a:rPr>
                        <a:t>312</a:t>
                      </a:r>
                    </a:p>
                  </a:txBody>
                  <a:tcPr marT="46800" marB="468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>
                          <a:latin typeface="+mn-lt"/>
                        </a:rPr>
                        <a:t>390</a:t>
                      </a:r>
                    </a:p>
                  </a:txBody>
                  <a:tcPr marT="46800" marB="468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latin typeface="+mn-lt"/>
                        </a:rPr>
                        <a:t>1000</a:t>
                      </a:r>
                    </a:p>
                  </a:txBody>
                  <a:tcPr marT="46800" marB="468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7251783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3CC4BAE-E97F-4B0E-B781-C6170855EA7B}"/>
              </a:ext>
            </a:extLst>
          </p:cNvPr>
          <p:cNvGraphicFramePr>
            <a:graphicFrameLocks noGrp="1"/>
          </p:cNvGraphicFramePr>
          <p:nvPr/>
        </p:nvGraphicFramePr>
        <p:xfrm>
          <a:off x="190237" y="5063820"/>
          <a:ext cx="6767675" cy="16307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955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359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361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6893">
                <a:tc>
                  <a:txBody>
                    <a:bodyPr/>
                    <a:lstStyle/>
                    <a:p>
                      <a:pPr algn="l"/>
                      <a:r>
                        <a:rPr lang="en-GB" sz="900" b="1">
                          <a:solidFill>
                            <a:schemeClr val="bg1"/>
                          </a:solidFill>
                          <a:latin typeface="+mn-lt"/>
                        </a:rPr>
                        <a:t>SKU</a:t>
                      </a:r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b="1">
                          <a:solidFill>
                            <a:schemeClr val="bg1"/>
                          </a:solidFill>
                          <a:latin typeface="+mn-lt"/>
                        </a:rPr>
                        <a:t>Description</a:t>
                      </a:r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b="1">
                          <a:solidFill>
                            <a:schemeClr val="bg1"/>
                          </a:solidFill>
                          <a:latin typeface="+mn-lt"/>
                        </a:rPr>
                        <a:t>Barcode</a:t>
                      </a:r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6893">
                <a:tc>
                  <a:txBody>
                    <a:bodyPr/>
                    <a:lstStyle/>
                    <a:p>
                      <a:pPr algn="ctr"/>
                      <a:r>
                        <a:rPr lang="en-GB" sz="9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0W20011377</a:t>
                      </a:r>
                      <a:endParaRPr lang="en-GB" sz="900">
                        <a:latin typeface="+mn-lt"/>
                      </a:endParaRPr>
                    </a:p>
                  </a:txBody>
                  <a:tcPr marT="46800" marB="468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KVL85.004SI KM KW INT</a:t>
                      </a:r>
                    </a:p>
                  </a:txBody>
                  <a:tcPr marT="46800" marB="468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5011423002019</a:t>
                      </a:r>
                    </a:p>
                  </a:txBody>
                  <a:tcPr marT="46800" marB="468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3424514"/>
                  </a:ext>
                </a:extLst>
              </a:tr>
              <a:tr h="226893">
                <a:tc>
                  <a:txBody>
                    <a:bodyPr/>
                    <a:lstStyle/>
                    <a:p>
                      <a:pPr algn="ctr"/>
                      <a:r>
                        <a:rPr lang="en-GB" sz="900">
                          <a:latin typeface="+mn-lt"/>
                        </a:rPr>
                        <a:t>0W20011385</a:t>
                      </a:r>
                    </a:p>
                  </a:txBody>
                  <a:tcPr marT="46800" marB="468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>
                          <a:latin typeface="+mn-lt"/>
                        </a:rPr>
                        <a:t>KVL85.124SI KM KW GBL  INT</a:t>
                      </a:r>
                    </a:p>
                  </a:txBody>
                  <a:tcPr marT="46800" marB="468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0">
                          <a:latin typeface="+mn-lt"/>
                        </a:rPr>
                        <a:t>5011423002354</a:t>
                      </a:r>
                    </a:p>
                  </a:txBody>
                  <a:tcPr marT="46800" marB="468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1391149"/>
                  </a:ext>
                </a:extLst>
              </a:tr>
              <a:tr h="226893">
                <a:tc>
                  <a:txBody>
                    <a:bodyPr/>
                    <a:lstStyle/>
                    <a:p>
                      <a:pPr algn="ctr"/>
                      <a:r>
                        <a:rPr lang="en-GB" sz="900">
                          <a:latin typeface="+mn-lt"/>
                        </a:rPr>
                        <a:t>0W20011386</a:t>
                      </a:r>
                    </a:p>
                  </a:txBody>
                  <a:tcPr marT="46800" marB="468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>
                          <a:latin typeface="+mn-lt"/>
                        </a:rPr>
                        <a:t>KVL85.224SI KM KW GBL+MG   INT</a:t>
                      </a:r>
                    </a:p>
                  </a:txBody>
                  <a:tcPr marT="46800" marB="468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0">
                          <a:latin typeface="+mn-lt"/>
                        </a:rPr>
                        <a:t>5011423002361</a:t>
                      </a:r>
                    </a:p>
                  </a:txBody>
                  <a:tcPr marT="46800" marB="468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3554237"/>
                  </a:ext>
                </a:extLst>
              </a:tr>
              <a:tr h="235916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GB" sz="900">
                          <a:latin typeface="+mn-lt"/>
                        </a:rPr>
                        <a:t>0W20011387</a:t>
                      </a:r>
                    </a:p>
                  </a:txBody>
                  <a:tcPr marT="46800" marB="468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n-NO" sz="900">
                          <a:latin typeface="+mn-lt"/>
                        </a:rPr>
                        <a:t>KVL85.424SI KM KW GBL+FP INT</a:t>
                      </a:r>
                      <a:endParaRPr lang="en-GB" sz="900">
                        <a:latin typeface="+mn-lt"/>
                      </a:endParaRPr>
                    </a:p>
                  </a:txBody>
                  <a:tcPr marT="46800" marB="468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0">
                          <a:latin typeface="+mn-lt"/>
                        </a:rPr>
                        <a:t>5011423002378</a:t>
                      </a:r>
                    </a:p>
                  </a:txBody>
                  <a:tcPr marT="46800" marB="468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8789620"/>
                  </a:ext>
                </a:extLst>
              </a:tr>
              <a:tr h="235916">
                <a:tc>
                  <a:txBody>
                    <a:bodyPr/>
                    <a:lstStyle/>
                    <a:p>
                      <a:pPr algn="ctr"/>
                      <a:r>
                        <a:rPr lang="en-GB" sz="900">
                          <a:latin typeface="+mn-lt"/>
                        </a:rPr>
                        <a:t>0W20011388</a:t>
                      </a:r>
                    </a:p>
                  </a:txBody>
                  <a:tcPr marT="46800" marB="468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>
                          <a:latin typeface="+mn-lt"/>
                        </a:rPr>
                        <a:t>KVL85.594SI KM KW GBL+FP+MG  INT</a:t>
                      </a:r>
                    </a:p>
                  </a:txBody>
                  <a:tcPr marT="46800" marB="468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0">
                          <a:latin typeface="+mn-lt"/>
                        </a:rPr>
                        <a:t>5011423002385</a:t>
                      </a:r>
                    </a:p>
                  </a:txBody>
                  <a:tcPr marT="46800" marB="468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5243207"/>
                  </a:ext>
                </a:extLst>
              </a:tr>
              <a:tr h="235916">
                <a:tc>
                  <a:txBody>
                    <a:bodyPr/>
                    <a:lstStyle/>
                    <a:p>
                      <a:pPr algn="ctr"/>
                      <a:r>
                        <a:rPr lang="en-GB" sz="900">
                          <a:latin typeface="+mn-lt"/>
                        </a:rPr>
                        <a:t>0W20011389</a:t>
                      </a:r>
                    </a:p>
                  </a:txBody>
                  <a:tcPr marT="46800" marB="468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>
                          <a:latin typeface="+mn-lt"/>
                        </a:rPr>
                        <a:t>KVL85.704SI KM KW GBL+FP+MG+MM+CP  INT</a:t>
                      </a:r>
                    </a:p>
                  </a:txBody>
                  <a:tcPr marT="46800" marB="468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0">
                          <a:latin typeface="+mn-lt"/>
                        </a:rPr>
                        <a:t>5011423002392</a:t>
                      </a:r>
                    </a:p>
                  </a:txBody>
                  <a:tcPr marT="46800" marB="468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1958260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0A379DB8-BA32-413D-8E93-E77E3A7E8C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5536538"/>
              </p:ext>
            </p:extLst>
          </p:nvPr>
        </p:nvGraphicFramePr>
        <p:xfrm>
          <a:off x="201309" y="1169778"/>
          <a:ext cx="6745532" cy="1290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238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217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0678">
                <a:tc gridSpan="2">
                  <a:txBody>
                    <a:bodyPr/>
                    <a:lstStyle/>
                    <a:p>
                      <a:pPr algn="l"/>
                      <a:r>
                        <a:rPr lang="en-GB" sz="900" b="1">
                          <a:solidFill>
                            <a:schemeClr val="bg1"/>
                          </a:solidFill>
                          <a:latin typeface="+mn-lt"/>
                        </a:rPr>
                        <a:t>Product Details</a:t>
                      </a:r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0678">
                <a:tc>
                  <a:txBody>
                    <a:bodyPr/>
                    <a:lstStyle/>
                    <a:p>
                      <a:pPr algn="l"/>
                      <a:r>
                        <a:rPr lang="en-GB" sz="900" b="1">
                          <a:solidFill>
                            <a:schemeClr val="tx1"/>
                          </a:solidFill>
                          <a:latin typeface="+mn-lt"/>
                        </a:rPr>
                        <a:t>Colour</a:t>
                      </a:r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>
                          <a:solidFill>
                            <a:schemeClr val="tx1"/>
                          </a:solidFill>
                          <a:latin typeface="+mn-lt"/>
                        </a:rPr>
                        <a:t>Silver</a:t>
                      </a:r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0678">
                <a:tc>
                  <a:txBody>
                    <a:bodyPr/>
                    <a:lstStyle/>
                    <a:p>
                      <a:pPr algn="l"/>
                      <a:r>
                        <a:rPr lang="en-GB" sz="900" b="1">
                          <a:solidFill>
                            <a:schemeClr val="tx1"/>
                          </a:solidFill>
                          <a:latin typeface="+mn-lt"/>
                        </a:rPr>
                        <a:t>Materials</a:t>
                      </a:r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>
                          <a:solidFill>
                            <a:schemeClr val="tx1"/>
                          </a:solidFill>
                          <a:latin typeface="+mn-lt"/>
                        </a:rPr>
                        <a:t>Die Cast Metal</a:t>
                      </a:r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5175">
                <a:tc>
                  <a:txBody>
                    <a:bodyPr/>
                    <a:lstStyle/>
                    <a:p>
                      <a:pPr algn="l"/>
                      <a:r>
                        <a:rPr lang="en-GB" sz="900" b="1">
                          <a:solidFill>
                            <a:schemeClr val="tx1"/>
                          </a:solidFill>
                          <a:latin typeface="+mn-lt"/>
                        </a:rPr>
                        <a:t>Dimensions (cm) LxWxH</a:t>
                      </a:r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GB" sz="900">
                          <a:solidFill>
                            <a:schemeClr val="tx1"/>
                          </a:solidFill>
                          <a:latin typeface="+mn-lt"/>
                        </a:rPr>
                        <a:t>40 x 22.5 x 37</a:t>
                      </a:r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1465">
                <a:tc>
                  <a:txBody>
                    <a:bodyPr/>
                    <a:lstStyle/>
                    <a:p>
                      <a:pPr algn="l"/>
                      <a:r>
                        <a:rPr lang="en-GB" sz="900" b="1">
                          <a:solidFill>
                            <a:schemeClr val="tx1"/>
                          </a:solidFill>
                          <a:latin typeface="+mn-lt"/>
                        </a:rPr>
                        <a:t>Weight (kg)</a:t>
                      </a:r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 dirty="0">
                          <a:solidFill>
                            <a:schemeClr val="tx1"/>
                          </a:solidFill>
                          <a:latin typeface="+mn-lt"/>
                        </a:rPr>
                        <a:t>11.50, 13.71 (with GBL) 15.30 (with GLB +MG), 16.16 (with GBL + FP), 17.19(with GBL + FP + MG), 20.68 (with </a:t>
                      </a:r>
                      <a:r>
                        <a:rPr lang="en-GB" sz="900" dirty="0">
                          <a:latin typeface="+mn-lt"/>
                        </a:rPr>
                        <a:t>GBL+FP+MG+MM+CP)</a:t>
                      </a:r>
                      <a:endParaRPr lang="en-GB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2" name="Picture 11" descr="A picture containing indoor, table, sitting, monitor&#10;&#10;Description automatically generated">
            <a:extLst>
              <a:ext uri="{FF2B5EF4-FFF2-40B4-BE49-F238E27FC236}">
                <a16:creationId xmlns:a16="http://schemas.microsoft.com/office/drawing/2014/main" id="{0DBA49D1-52F1-4AA5-9EBD-7A116755E4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2865" y="2275866"/>
            <a:ext cx="4475730" cy="3590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0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a14="http://schemas.microsoft.com/office/drawing/2010/main"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10.0.14393.0"/>
  <p:tag name="AS_RELEASE_DATE" val="2018.12.12"/>
  <p:tag name="AS_TITLE" val="Aspose.Slides for .NET 4.0"/>
  <p:tag name="AS_VERSION" val="18.12"/>
</p:tagLst>
</file>

<file path=ppt/theme/theme1.xml><?xml version="1.0" encoding="utf-8"?>
<a:theme xmlns:a="http://schemas.openxmlformats.org/drawingml/2006/main" name="Kenwood Presentation Template (Widescreen 140617)_NOT FINAL (1) (1)">
  <a:themeElements>
    <a:clrScheme name="Custom 562">
      <a:dk1>
        <a:srgbClr val="77777A"/>
      </a:dk1>
      <a:lt1>
        <a:sysClr val="window" lastClr="FFFFFF"/>
      </a:lt1>
      <a:dk2>
        <a:srgbClr val="63A70A"/>
      </a:dk2>
      <a:lt2>
        <a:srgbClr val="B6BD00"/>
      </a:lt2>
      <a:accent1>
        <a:srgbClr val="EDAA00"/>
      </a:accent1>
      <a:accent2>
        <a:srgbClr val="2D7050"/>
      </a:accent2>
      <a:accent3>
        <a:srgbClr val="CF0A2C"/>
      </a:accent3>
      <a:accent4>
        <a:srgbClr val="7C2582"/>
      </a:accent4>
      <a:accent5>
        <a:srgbClr val="EA9000"/>
      </a:accent5>
      <a:accent6>
        <a:srgbClr val="E7417A"/>
      </a:accent6>
      <a:hlink>
        <a:srgbClr val="0563C1"/>
      </a:hlink>
      <a:folHlink>
        <a:srgbClr val="954F72"/>
      </a:folHlink>
    </a:clrScheme>
    <a:fontScheme name="Custom 71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enwood Presentation Template (Widescreen 140617).potx" id="{C0AF423C-7FA9-4BFB-B72D-766CBE0000B7}" vid="{EF018D0A-B760-4EE0-B72D-877133806A8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260</Words>
  <Application>Microsoft Office PowerPoint</Application>
  <PresentationFormat>Widescreen</PresentationFormat>
  <Paragraphs>96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Bree Rg</vt:lpstr>
      <vt:lpstr>Kenwood Presentation Template (Widescreen 140617)_NOT FINAL (1) (1)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Payne</dc:creator>
  <cp:lastModifiedBy>Vasileia Tsakalidou</cp:lastModifiedBy>
  <cp:revision>7</cp:revision>
  <dcterms:created xsi:type="dcterms:W3CDTF">2020-11-12T18:48:46Z</dcterms:created>
  <dcterms:modified xsi:type="dcterms:W3CDTF">2021-02-18T14:59:44Z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INKTEK-CHUNK-1">
    <vt:lpwstr>010021{"F":2,"I":"01E6-05B9-CF40-BD66"}</vt:lpwstr>
  </property>
</Properties>
</file>