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02" r:id="rId2"/>
    <p:sldId id="29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 autoAdjust="0"/>
    <p:restoredTop sz="86456" autoAdjust="0"/>
  </p:normalViewPr>
  <p:slideViewPr>
    <p:cSldViewPr snapToGrid="0">
      <p:cViewPr>
        <p:scale>
          <a:sx n="80" d="100"/>
          <a:sy n="80" d="100"/>
        </p:scale>
        <p:origin x="-1260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A5BAE-5690-498B-93D8-1A17E847A0FF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AAB0E-A50F-42E8-BBD2-E2FA7A55A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442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7AE44-A0A1-4049-9C69-C5DEA6548023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22709-3E79-48E0-8C52-A818F7BED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70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1 top bann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03799" y="812800"/>
            <a:ext cx="8743351" cy="482600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latin typeface="Swis721 Th BT"/>
                <a:cs typeface="Swis721 Th BT"/>
              </a:defRPr>
            </a:lvl1pPr>
          </a:lstStyle>
          <a:p>
            <a:pPr lvl="0"/>
            <a:r>
              <a:rPr lang="en-GB" dirty="0" smtClean="0"/>
              <a:t>CODE - Product Name - 28pt Text:Swis721 </a:t>
            </a:r>
            <a:r>
              <a:rPr lang="en-GB" dirty="0" err="1" smtClean="0"/>
              <a:t>Th</a:t>
            </a:r>
            <a:r>
              <a:rPr lang="en-GB" dirty="0" smtClean="0"/>
              <a:t> BT</a:t>
            </a:r>
            <a:endParaRPr lang="en-US" dirty="0"/>
          </a:p>
        </p:txBody>
      </p:sp>
      <p:pic>
        <p:nvPicPr>
          <p:cNvPr id="19" name="Picture 18" descr="Powerpoint Slide Background 02 low re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7"/>
          <a:stretch/>
        </p:blipFill>
        <p:spPr>
          <a:xfrm>
            <a:off x="0" y="0"/>
            <a:ext cx="9144000" cy="741680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1613" y="1371600"/>
            <a:ext cx="8737600" cy="8445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aseline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r>
              <a:rPr lang="en-GB" dirty="0" smtClean="0"/>
              <a:t>Add Product Story and Claim Here – DO NOT CHANGE POINT SIZE TO FILL SPACE. – Text: Swis721 </a:t>
            </a:r>
            <a:r>
              <a:rPr lang="en-GB" dirty="0" err="1" smtClean="0"/>
              <a:t>Th</a:t>
            </a:r>
            <a:r>
              <a:rPr lang="en-GB" dirty="0" smtClean="0"/>
              <a:t> BT Thin. Size: 11</a:t>
            </a:r>
          </a:p>
          <a:p>
            <a:endParaRPr lang="en-GB" dirty="0" smtClean="0"/>
          </a:p>
        </p:txBody>
      </p:sp>
      <p:pic>
        <p:nvPicPr>
          <p:cNvPr id="7" name="Picture 6" descr="Powerpoint Slide Background 02 low re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7"/>
          <a:stretch/>
        </p:blipFill>
        <p:spPr>
          <a:xfrm>
            <a:off x="0" y="6116320"/>
            <a:ext cx="9144000" cy="741680"/>
          </a:xfrm>
          <a:prstGeom prst="rect">
            <a:avLst/>
          </a:prstGeom>
        </p:spPr>
      </p:pic>
      <p:pic>
        <p:nvPicPr>
          <p:cNvPr id="8" name="Picture 7" descr="MASTER_Kenwood_Logo_CMYK_out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9" y="6366453"/>
            <a:ext cx="1748843" cy="24141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203799" y="2362200"/>
            <a:ext cx="4596801" cy="3632200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092B"/>
              </a:buClr>
              <a:buSzTx/>
              <a:buFont typeface="Arial" panose="020B0604020202020204" pitchFamily="34" charset="0"/>
              <a:buChar char="•"/>
              <a:tabLst/>
              <a:defRPr sz="1000" baseline="0">
                <a:solidFill>
                  <a:srgbClr val="C00000"/>
                </a:solidFill>
              </a:defRPr>
            </a:lvl1pPr>
          </a:lstStyle>
          <a:p>
            <a:r>
              <a:rPr lang="en-GB" dirty="0" smtClean="0"/>
              <a:t>Key features and benefits, TextSwis721 </a:t>
            </a:r>
            <a:r>
              <a:rPr lang="en-GB" dirty="0" err="1" smtClean="0"/>
              <a:t>Th</a:t>
            </a:r>
            <a:r>
              <a:rPr lang="en-GB" dirty="0" smtClean="0"/>
              <a:t> BT Thin Size 10.5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4940300" y="2362200"/>
            <a:ext cx="4013200" cy="363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Product Picture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3200" y="88899"/>
            <a:ext cx="2000250" cy="565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247901" y="79375"/>
            <a:ext cx="6699249" cy="5778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rgbClr val="C00000"/>
                </a:solidFill>
                <a:latin typeface="Jenna Sue"/>
                <a:cs typeface="Jenna Sue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r>
              <a:rPr lang="en-GB" dirty="0" smtClean="0"/>
              <a:t>Add Product Strapline – 28pt. </a:t>
            </a:r>
            <a:r>
              <a:rPr lang="en-GB" dirty="0" err="1" smtClean="0"/>
              <a:t>Text:JS</a:t>
            </a:r>
            <a:endParaRPr lang="en-GB" dirty="0" smtClean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22250" y="2222500"/>
            <a:ext cx="8724900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4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Slide Background 02 low re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7"/>
          <a:stretch/>
        </p:blipFill>
        <p:spPr>
          <a:xfrm>
            <a:off x="0" y="6116320"/>
            <a:ext cx="9144000" cy="741680"/>
          </a:xfrm>
          <a:prstGeom prst="rect">
            <a:avLst/>
          </a:prstGeom>
        </p:spPr>
      </p:pic>
      <p:pic>
        <p:nvPicPr>
          <p:cNvPr id="8" name="Picture 7" descr="MASTER_Kenwood_Logo_CMYK_out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9" y="6366453"/>
            <a:ext cx="1748843" cy="241414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11138" y="133350"/>
            <a:ext cx="2017712" cy="819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209550" y="1435100"/>
            <a:ext cx="39624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Free Area for preferred content or extra pictures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0274300" y="88392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213324" y="1022350"/>
            <a:ext cx="3977676" cy="3492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latin typeface="Swis721 Th BT"/>
                <a:cs typeface="Swis721 Th BT"/>
              </a:defRPr>
            </a:lvl1pPr>
          </a:lstStyle>
          <a:p>
            <a:pPr lvl="0"/>
            <a:r>
              <a:rPr lang="en-GB" dirty="0" smtClean="0"/>
              <a:t>CODE - Product Name - 14pt. Swiss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33775" y="6286500"/>
            <a:ext cx="5495925" cy="4064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r"/>
            <a:r>
              <a:rPr lang="en-GB" sz="1200" dirty="0">
                <a:solidFill>
                  <a:prstClr val="black"/>
                </a:solidFill>
                <a:latin typeface="Swis721 Lt BT"/>
                <a:cs typeface="Swis721 Lt BT"/>
              </a:rPr>
              <a:t>Please contact your Regional Co-ordinator for </a:t>
            </a:r>
            <a:r>
              <a:rPr lang="en-GB" sz="1200" dirty="0" smtClean="0">
                <a:solidFill>
                  <a:prstClr val="black"/>
                </a:solidFill>
                <a:latin typeface="Swis721 Lt BT"/>
                <a:cs typeface="Swis721 Lt BT"/>
              </a:rPr>
              <a:t>samples and </a:t>
            </a:r>
            <a:r>
              <a:rPr lang="en-GB" sz="1200" baseline="0" dirty="0" smtClean="0">
                <a:solidFill>
                  <a:prstClr val="black"/>
                </a:solidFill>
                <a:latin typeface="Swis721 Lt BT"/>
                <a:cs typeface="Swis721 Lt BT"/>
              </a:rPr>
              <a:t>SKU information</a:t>
            </a:r>
            <a:endParaRPr lang="en-US" sz="1200" dirty="0" smtClean="0"/>
          </a:p>
        </p:txBody>
      </p:sp>
      <p:sp>
        <p:nvSpPr>
          <p:cNvPr id="11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4295774" y="139699"/>
            <a:ext cx="4724401" cy="578485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45632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76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tx1"/>
          </a:solidFill>
          <a:latin typeface="Swis721 Th BT Thin"/>
          <a:ea typeface="+mj-ea"/>
          <a:cs typeface="Swis721 Th BT Thi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Swis721 Th BT Thin"/>
          <a:ea typeface="+mn-ea"/>
          <a:cs typeface="Swis721 Th BT Thi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Swis721 Th BT Thin"/>
          <a:ea typeface="+mn-ea"/>
          <a:cs typeface="Swis721 Th BT Thi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Swis721 Th BT Thin"/>
          <a:ea typeface="+mn-ea"/>
          <a:cs typeface="Swis721 Th BT Thi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Swis721 Th BT Thin"/>
          <a:ea typeface="+mn-ea"/>
          <a:cs typeface="Swis721 Th BT Thi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Swis721 Th BT Thin"/>
          <a:ea typeface="+mn-ea"/>
          <a:cs typeface="Swis721 Th BT Thi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owee\Downloads\RENDER BUILD CAPRICORN PRO.371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14954" r="25536" b="9601"/>
          <a:stretch/>
        </p:blipFill>
        <p:spPr bwMode="auto">
          <a:xfrm>
            <a:off x="5367648" y="2554002"/>
            <a:ext cx="3384468" cy="33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4749" y="1050925"/>
            <a:ext cx="8743351" cy="787400"/>
          </a:xfrm>
        </p:spPr>
        <p:txBody>
          <a:bodyPr/>
          <a:lstStyle/>
          <a:p>
            <a:r>
              <a:rPr lang="en-GB" sz="2400" dirty="0" smtClean="0"/>
              <a:t>KPL9000S – Pro Kitchen Machine</a:t>
            </a:r>
            <a:endParaRPr lang="en-GB" sz="2400" dirty="0"/>
          </a:p>
        </p:txBody>
      </p:sp>
      <p:sp>
        <p:nvSpPr>
          <p:cNvPr id="13" name="Content Placeholder 23"/>
          <p:cNvSpPr txBox="1">
            <a:spLocks/>
          </p:cNvSpPr>
          <p:nvPr/>
        </p:nvSpPr>
        <p:spPr>
          <a:xfrm>
            <a:off x="356199" y="2343150"/>
            <a:ext cx="4596801" cy="3632200"/>
          </a:xfrm>
          <a:prstGeom prst="rect">
            <a:avLst/>
          </a:prstGeom>
        </p:spPr>
        <p:txBody>
          <a:bodyPr numCol="2" spcCol="180000">
            <a:noAutofit/>
          </a:bodyPr>
          <a:lstStyle>
            <a:lvl1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092B"/>
              </a:buClr>
              <a:buSzTx/>
              <a:buFont typeface="Arial" panose="020B0604020202020204" pitchFamily="34" charset="0"/>
              <a:buChar char="•"/>
              <a:tabLst/>
              <a:defRPr sz="1000" kern="1200" baseline="0">
                <a:solidFill>
                  <a:srgbClr val="C00000"/>
                </a:solidFill>
                <a:latin typeface="Swis721 Th BT Thin"/>
                <a:ea typeface="+mn-ea"/>
                <a:cs typeface="Swis721 Th BT Th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Swis721 Th BT Thin"/>
                <a:ea typeface="+mn-ea"/>
                <a:cs typeface="Swis721 Th BT Th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Swis721 Th BT Thin"/>
                <a:ea typeface="+mn-ea"/>
                <a:cs typeface="Swis721 Th BT Th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Swis721 Th BT Thin"/>
                <a:ea typeface="+mn-ea"/>
                <a:cs typeface="Swis721 Th BT Th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Swis721 Th BT Thin"/>
                <a:ea typeface="+mn-ea"/>
                <a:cs typeface="Swis721 Th BT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/>
              <a:t>1700W</a:t>
            </a:r>
          </a:p>
          <a:p>
            <a:pPr>
              <a:buClr>
                <a:schemeClr val="bg1"/>
              </a:buClr>
            </a:pPr>
            <a:r>
              <a:rPr lang="en-GB" sz="1050" dirty="0" smtClean="0">
                <a:solidFill>
                  <a:schemeClr val="tx1"/>
                </a:solidFill>
              </a:rPr>
              <a:t>Maintains speed and power even under heavy loads</a:t>
            </a:r>
          </a:p>
          <a:p>
            <a:pPr>
              <a:buClr>
                <a:schemeClr val="bg1"/>
              </a:buClr>
            </a:pPr>
            <a:endParaRPr lang="en-GB" sz="1050" dirty="0" smtClean="0">
              <a:solidFill>
                <a:schemeClr val="tx1"/>
              </a:solidFill>
            </a:endParaRPr>
          </a:p>
          <a:p>
            <a:r>
              <a:rPr lang="en-GB" sz="1050" dirty="0" smtClean="0"/>
              <a:t>6.7L mixing bowl</a:t>
            </a:r>
          </a:p>
          <a:p>
            <a:pPr>
              <a:buClr>
                <a:schemeClr val="bg1"/>
              </a:buClr>
            </a:pPr>
            <a:r>
              <a:rPr lang="en-GB" sz="1050" dirty="0" smtClean="0">
                <a:solidFill>
                  <a:schemeClr val="tx1"/>
                </a:solidFill>
              </a:rPr>
              <a:t>Large capacity, stainless steel with handles</a:t>
            </a:r>
          </a:p>
          <a:p>
            <a:endParaRPr lang="en-GB" sz="1050" dirty="0" smtClean="0"/>
          </a:p>
          <a:p>
            <a:r>
              <a:rPr lang="en-GB" sz="1050" dirty="0"/>
              <a:t>3 stainless steel SYSTEMPRO bowl tools</a:t>
            </a:r>
          </a:p>
          <a:p>
            <a:pPr>
              <a:spcBef>
                <a:spcPts val="200"/>
              </a:spcBef>
              <a:buClr>
                <a:schemeClr val="accent2"/>
              </a:buClr>
            </a:pPr>
            <a:endParaRPr lang="en-GB" sz="1050" dirty="0">
              <a:solidFill>
                <a:srgbClr val="FF0000"/>
              </a:solidFill>
            </a:endParaRPr>
          </a:p>
          <a:p>
            <a:pPr>
              <a:spcBef>
                <a:spcPts val="200"/>
              </a:spcBef>
              <a:buClr>
                <a:schemeClr val="bg1"/>
              </a:buClr>
            </a:pPr>
            <a:r>
              <a:rPr lang="en-GB" sz="1050" dirty="0">
                <a:solidFill>
                  <a:schemeClr val="tx1"/>
                </a:solidFill>
              </a:rPr>
              <a:t>Flat K-beater</a:t>
            </a:r>
          </a:p>
          <a:p>
            <a:pPr>
              <a:spcBef>
                <a:spcPts val="200"/>
              </a:spcBef>
              <a:buClr>
                <a:schemeClr val="bg1"/>
              </a:buClr>
            </a:pPr>
            <a:endParaRPr lang="en-GB" sz="105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buClr>
                <a:schemeClr val="bg1"/>
              </a:buClr>
            </a:pPr>
            <a:r>
              <a:rPr lang="en-GB" sz="1050" dirty="0">
                <a:solidFill>
                  <a:schemeClr val="tx1"/>
                </a:solidFill>
              </a:rPr>
              <a:t>Power Whisk</a:t>
            </a:r>
          </a:p>
          <a:p>
            <a:pPr>
              <a:spcBef>
                <a:spcPts val="200"/>
              </a:spcBef>
              <a:buClr>
                <a:schemeClr val="bg1"/>
              </a:buClr>
            </a:pPr>
            <a:endParaRPr lang="en-GB" sz="105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buClr>
                <a:schemeClr val="bg1"/>
              </a:buClr>
            </a:pPr>
            <a:r>
              <a:rPr lang="en-GB" sz="1050" dirty="0">
                <a:solidFill>
                  <a:schemeClr val="tx1"/>
                </a:solidFill>
              </a:rPr>
              <a:t>Spiral Dough </a:t>
            </a:r>
            <a:r>
              <a:rPr lang="en-GB" sz="1050" dirty="0" smtClean="0">
                <a:solidFill>
                  <a:schemeClr val="tx1"/>
                </a:solidFill>
              </a:rPr>
              <a:t>hook</a:t>
            </a:r>
          </a:p>
          <a:p>
            <a:pPr>
              <a:spcBef>
                <a:spcPts val="200"/>
              </a:spcBef>
              <a:buClr>
                <a:schemeClr val="bg1"/>
              </a:buClr>
            </a:pPr>
            <a:endParaRPr lang="en-GB" sz="1050" dirty="0">
              <a:solidFill>
                <a:schemeClr val="tx1"/>
              </a:solidFill>
            </a:endParaRPr>
          </a:p>
          <a:p>
            <a:pPr marL="0" indent="0">
              <a:spcBef>
                <a:spcPts val="200"/>
              </a:spcBef>
              <a:buClr>
                <a:schemeClr val="accent2"/>
              </a:buClr>
              <a:buNone/>
            </a:pPr>
            <a:endParaRPr lang="en-GB" sz="105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200"/>
              </a:spcBef>
              <a:buClr>
                <a:schemeClr val="accent2"/>
              </a:buClr>
              <a:buNone/>
            </a:pPr>
            <a:endParaRPr lang="en-GB" sz="1050" dirty="0" smtClean="0">
              <a:solidFill>
                <a:srgbClr val="FF0000"/>
              </a:solidFill>
            </a:endParaRPr>
          </a:p>
          <a:p>
            <a:r>
              <a:rPr lang="en-GB" sz="1050" dirty="0" smtClean="0"/>
              <a:t>Electronic speed control</a:t>
            </a:r>
          </a:p>
          <a:p>
            <a:pPr>
              <a:buClr>
                <a:schemeClr val="bg1"/>
              </a:buClr>
            </a:pPr>
            <a:r>
              <a:rPr lang="en-GB" sz="1050" dirty="0">
                <a:solidFill>
                  <a:schemeClr val="tx1"/>
                </a:solidFill>
              </a:rPr>
              <a:t>High and slow speed outlet + pulse + fold </a:t>
            </a:r>
            <a:r>
              <a:rPr lang="en-GB" sz="1050" dirty="0" smtClean="0">
                <a:solidFill>
                  <a:schemeClr val="tx1"/>
                </a:solidFill>
              </a:rPr>
              <a:t>function </a:t>
            </a:r>
            <a:endParaRPr lang="en-GB" sz="1050" dirty="0">
              <a:solidFill>
                <a:schemeClr val="tx1"/>
              </a:solidFill>
            </a:endParaRPr>
          </a:p>
          <a:p>
            <a:endParaRPr lang="en-GB" sz="1050" dirty="0"/>
          </a:p>
          <a:p>
            <a:r>
              <a:rPr lang="en-GB" sz="1050" dirty="0" smtClean="0"/>
              <a:t>Fixed </a:t>
            </a:r>
            <a:r>
              <a:rPr lang="en-GB" sz="1050" dirty="0"/>
              <a:t>stainless steel finger </a:t>
            </a:r>
            <a:r>
              <a:rPr lang="en-GB" sz="1050" dirty="0" smtClean="0"/>
              <a:t>guard</a:t>
            </a:r>
          </a:p>
          <a:p>
            <a:pPr>
              <a:buClr>
                <a:schemeClr val="bg1"/>
              </a:buClr>
            </a:pPr>
            <a:endParaRPr lang="en-GB" sz="1050" dirty="0" smtClean="0">
              <a:solidFill>
                <a:schemeClr val="tx1"/>
              </a:solidFill>
            </a:endParaRPr>
          </a:p>
          <a:p>
            <a:r>
              <a:rPr lang="en-GB" sz="1050" dirty="0"/>
              <a:t>Hex slow speed outlet</a:t>
            </a:r>
          </a:p>
          <a:p>
            <a:pPr>
              <a:spcBef>
                <a:spcPts val="200"/>
              </a:spcBef>
              <a:buClr>
                <a:schemeClr val="bg1"/>
              </a:buClr>
            </a:pPr>
            <a:r>
              <a:rPr lang="en-GB" sz="1050" dirty="0">
                <a:solidFill>
                  <a:schemeClr val="tx1"/>
                </a:solidFill>
              </a:rPr>
              <a:t>Compatible with KAX models, adapter required for AT slow speed attachment </a:t>
            </a:r>
            <a:r>
              <a:rPr lang="en-GB" sz="1050" dirty="0" smtClean="0">
                <a:solidFill>
                  <a:schemeClr val="tx1"/>
                </a:solidFill>
              </a:rPr>
              <a:t>models</a:t>
            </a:r>
          </a:p>
          <a:p>
            <a:pPr>
              <a:spcBef>
                <a:spcPts val="200"/>
              </a:spcBef>
              <a:buClr>
                <a:schemeClr val="bg1"/>
              </a:buClr>
            </a:pPr>
            <a:endParaRPr lang="en-GB" sz="105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buClr>
                <a:schemeClr val="bg1"/>
              </a:buClr>
            </a:pPr>
            <a:endParaRPr lang="en-GB" sz="105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buClr>
                <a:schemeClr val="accent2"/>
              </a:buClr>
            </a:pPr>
            <a:endParaRPr lang="en-GB" sz="1050" dirty="0">
              <a:solidFill>
                <a:srgbClr val="FF0000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endParaRPr lang="en-GB" sz="1050" dirty="0" smtClean="0">
              <a:solidFill>
                <a:schemeClr val="tx1"/>
              </a:solidFill>
            </a:endParaRPr>
          </a:p>
          <a:p>
            <a:endParaRPr lang="en-GB" sz="1050" dirty="0" smtClean="0"/>
          </a:p>
          <a:p>
            <a:endParaRPr lang="en-GB" sz="1050" dirty="0"/>
          </a:p>
        </p:txBody>
      </p:sp>
      <p:pic>
        <p:nvPicPr>
          <p:cNvPr id="10" name="Picture 6" descr="Cover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0" b="1"/>
          <a:stretch/>
        </p:blipFill>
        <p:spPr bwMode="auto">
          <a:xfrm>
            <a:off x="139078" y="4147500"/>
            <a:ext cx="472342" cy="48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ov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7" b="1"/>
          <a:stretch/>
        </p:blipFill>
        <p:spPr bwMode="auto">
          <a:xfrm>
            <a:off x="145725" y="4621004"/>
            <a:ext cx="459049" cy="4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Cover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8"/>
          <a:stretch/>
        </p:blipFill>
        <p:spPr bwMode="auto">
          <a:xfrm>
            <a:off x="175060" y="5008892"/>
            <a:ext cx="400378" cy="40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11" y="4092851"/>
            <a:ext cx="31117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5" y="181717"/>
            <a:ext cx="2457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8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EACCA8"/>
              </a:clrFrom>
              <a:clrTo>
                <a:srgbClr val="EACCA8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11982" r="72395" b="40785"/>
          <a:stretch/>
        </p:blipFill>
        <p:spPr bwMode="auto">
          <a:xfrm rot="5400000">
            <a:off x="3266057" y="-635619"/>
            <a:ext cx="747058" cy="207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750" y="1757548"/>
            <a:ext cx="8376867" cy="3562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r>
              <a:rPr lang="en-GB" sz="1600" dirty="0" smtClean="0"/>
              <a:t>Professional Kitchen Machine with safety start stop buttons and a fixed finger guard</a:t>
            </a:r>
          </a:p>
        </p:txBody>
      </p:sp>
    </p:spTree>
    <p:extLst>
      <p:ext uri="{BB962C8B-B14F-4D97-AF65-F5344CB8AC3E}">
        <p14:creationId xmlns:p14="http://schemas.microsoft.com/office/powerpoint/2010/main" val="36234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13025"/>
              </p:ext>
            </p:extLst>
          </p:nvPr>
        </p:nvGraphicFramePr>
        <p:xfrm>
          <a:off x="4339100" y="95250"/>
          <a:ext cx="4411346" cy="122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725"/>
                <a:gridCol w="2911621"/>
              </a:tblGrid>
              <a:tr h="296961"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Swis721 Th BT Thin"/>
                        </a:rPr>
                        <a:t>Product Details</a:t>
                      </a:r>
                      <a:endParaRPr lang="en-GB" sz="900" b="1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459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Swis721 Th BT Thin"/>
                        </a:rPr>
                        <a:t>Colour</a:t>
                      </a:r>
                      <a:endParaRPr lang="en-GB" sz="900" b="1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>
                          <a:latin typeface="Swis721 Th BT Thin"/>
                        </a:rPr>
                        <a:t>Silver</a:t>
                      </a:r>
                      <a:endParaRPr lang="en-GB" sz="900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Swis721 Th BT Thin"/>
                        </a:rPr>
                        <a:t>Materials</a:t>
                      </a:r>
                      <a:endParaRPr lang="en-GB" sz="900" b="1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Die-cast aluminium</a:t>
                      </a:r>
                      <a:endParaRPr lang="en-GB" sz="900" dirty="0">
                        <a:solidFill>
                          <a:schemeClr val="tx1"/>
                        </a:solidFill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Dimensions (cm)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34H x 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39</a:t>
                      </a:r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W x 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24</a:t>
                      </a:r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D cm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Weight (kg)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9.8kg</a:t>
                      </a:r>
                      <a:endParaRPr lang="en-GB" sz="900" dirty="0">
                        <a:solidFill>
                          <a:schemeClr val="tx1"/>
                        </a:solidFill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93519"/>
              </p:ext>
            </p:extLst>
          </p:nvPr>
        </p:nvGraphicFramePr>
        <p:xfrm>
          <a:off x="4339100" y="1616710"/>
          <a:ext cx="4629150" cy="66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5431"/>
                <a:gridCol w="820187"/>
                <a:gridCol w="1519211"/>
                <a:gridCol w="1404321"/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GB" sz="900" b="1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Swis721 Th BT Thin"/>
                        </a:rPr>
                        <a:t>Packaging</a:t>
                      </a:r>
                      <a:endParaRPr lang="en-GB" sz="900" b="1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Swis721 Th BT Thin"/>
                        </a:rPr>
                        <a:t>Single Pack</a:t>
                      </a:r>
                      <a:endParaRPr lang="en-GB" sz="900" b="1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Swis721 Th BT Thin"/>
                        </a:rPr>
                        <a:t>Multi Pack</a:t>
                      </a:r>
                      <a:endParaRPr lang="en-GB" sz="900" b="1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335">
                <a:tc rowSpan="2">
                  <a:txBody>
                    <a:bodyPr/>
                    <a:lstStyle/>
                    <a:p>
                      <a:pPr algn="l"/>
                      <a:r>
                        <a:rPr lang="en-GB" sz="800" b="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KPL9000S</a:t>
                      </a:r>
                    </a:p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  <a:latin typeface="Swis721 Th BT Thin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Size (cm)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49</a:t>
                      </a:r>
                      <a:r>
                        <a:rPr lang="pl-PL" sz="80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H x 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52</a:t>
                      </a:r>
                      <a:r>
                        <a:rPr lang="pl-PL" sz="80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W x 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30</a:t>
                      </a:r>
                      <a:r>
                        <a:rPr lang="pl-PL" sz="80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D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NA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454">
                <a:tc vMerge="1">
                  <a:txBody>
                    <a:bodyPr/>
                    <a:lstStyle/>
                    <a:p>
                      <a:pPr algn="l"/>
                      <a:endParaRPr lang="en-GB" sz="1000" b="1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Weight (kg)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12.10kg</a:t>
                      </a:r>
                      <a:endParaRPr lang="en-GB" sz="800" dirty="0">
                        <a:solidFill>
                          <a:schemeClr val="tx1"/>
                        </a:solidFill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NA</a:t>
                      </a:r>
                      <a:endParaRPr lang="en-GB" sz="800" dirty="0">
                        <a:solidFill>
                          <a:schemeClr val="tx1"/>
                        </a:solidFill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564963"/>
              </p:ext>
            </p:extLst>
          </p:nvPr>
        </p:nvGraphicFramePr>
        <p:xfrm>
          <a:off x="4329576" y="2946796"/>
          <a:ext cx="4638676" cy="607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292"/>
                <a:gridCol w="793871"/>
                <a:gridCol w="918821"/>
                <a:gridCol w="856346"/>
                <a:gridCol w="856346"/>
              </a:tblGrid>
              <a:tr h="36800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 smtClean="0">
                          <a:latin typeface="Swis721 Th BT Thin"/>
                        </a:rPr>
                        <a:t>Container</a:t>
                      </a:r>
                      <a:r>
                        <a:rPr lang="en-GB" sz="900" b="1" baseline="0" dirty="0" smtClean="0">
                          <a:latin typeface="Swis721 Th BT Thin"/>
                        </a:rPr>
                        <a:t> </a:t>
                      </a:r>
                      <a:r>
                        <a:rPr lang="en-GB" sz="900" b="1" baseline="0" dirty="0" err="1" smtClean="0">
                          <a:latin typeface="Swis721 Th BT Thin"/>
                        </a:rPr>
                        <a:t>Qty</a:t>
                      </a:r>
                      <a:endParaRPr lang="en-GB" sz="900" b="1" dirty="0" smtClean="0">
                        <a:latin typeface="Swis721 Th BT Thin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Swis721 Th BT Thin"/>
                        </a:rPr>
                        <a:t>20ft</a:t>
                      </a:r>
                      <a:endParaRPr lang="en-GB" sz="900" b="1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Swis721 Th BT Thin"/>
                        </a:rPr>
                        <a:t>40ft</a:t>
                      </a:r>
                      <a:endParaRPr lang="en-GB" sz="900" b="1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Swis721 Th BT Thin"/>
                        </a:rPr>
                        <a:t>40ft H</a:t>
                      </a:r>
                      <a:endParaRPr lang="en-GB" sz="900" b="1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Swis721 Th BT Thin"/>
                        </a:rPr>
                        <a:t>MOQ</a:t>
                      </a:r>
                      <a:endParaRPr lang="en-GB" sz="900" b="1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9179">
                <a:tc>
                  <a:txBody>
                    <a:bodyPr/>
                    <a:lstStyle/>
                    <a:p>
                      <a:pPr algn="l"/>
                      <a:r>
                        <a:rPr lang="en-GB" sz="800" b="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KPL9000S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Swis721 Th BT Thin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328</a:t>
                      </a:r>
                      <a:endParaRPr lang="en-GB" sz="800" dirty="0">
                        <a:solidFill>
                          <a:schemeClr val="tx1"/>
                        </a:solidFill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672</a:t>
                      </a:r>
                      <a:endParaRPr lang="en-GB" sz="800" dirty="0">
                        <a:solidFill>
                          <a:schemeClr val="tx1"/>
                        </a:solidFill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940</a:t>
                      </a:r>
                      <a:endParaRPr lang="en-GB" sz="800" dirty="0">
                        <a:solidFill>
                          <a:schemeClr val="tx1"/>
                        </a:solidFill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100</a:t>
                      </a:r>
                      <a:endParaRPr lang="en-GB" sz="800" dirty="0">
                        <a:solidFill>
                          <a:schemeClr val="tx1"/>
                        </a:solidFill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295647"/>
              </p:ext>
            </p:extLst>
          </p:nvPr>
        </p:nvGraphicFramePr>
        <p:xfrm>
          <a:off x="4329576" y="3965534"/>
          <a:ext cx="4650350" cy="1500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0062"/>
                <a:gridCol w="2062932"/>
                <a:gridCol w="1467356"/>
              </a:tblGrid>
              <a:tr h="278384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Swis721 Th BT Thin"/>
                        </a:rPr>
                        <a:t>SKU</a:t>
                      </a:r>
                      <a:endParaRPr lang="en-GB" sz="900" b="1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Swis721 Th BT Thin"/>
                        </a:rPr>
                        <a:t>Description</a:t>
                      </a:r>
                      <a:endParaRPr lang="en-GB" sz="900" b="1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latin typeface="Swis721 Th BT Thin"/>
                        </a:rPr>
                        <a:t>Barcode</a:t>
                      </a:r>
                      <a:endParaRPr lang="en-GB" sz="900" b="1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5600"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 smtClean="0">
                          <a:solidFill>
                            <a:schemeClr val="tx1"/>
                          </a:solidFill>
                          <a:latin typeface="Swis721 Th BT Thin"/>
                          <a:ea typeface="+mn-ea"/>
                          <a:cs typeface="+mn-cs"/>
                        </a:rPr>
                        <a:t>0W20011276</a:t>
                      </a:r>
                      <a:endParaRPr lang="en-GB" sz="800" kern="1200" dirty="0">
                        <a:solidFill>
                          <a:schemeClr val="tx1"/>
                        </a:solidFill>
                        <a:latin typeface="Swis721 Th BT Thin"/>
                        <a:ea typeface="+mn-ea"/>
                        <a:cs typeface="+mn-cs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KPL9000S KM KW PRO 3TOOL    INT</a:t>
                      </a:r>
                      <a:endParaRPr lang="en-GB" sz="800" dirty="0">
                        <a:solidFill>
                          <a:schemeClr val="tx1"/>
                        </a:solidFill>
                        <a:latin typeface="Swis721 Th BT Thin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Swis721 Th BT Thin"/>
                        </a:rPr>
                        <a:t>5011423196091</a:t>
                      </a:r>
                      <a:endParaRPr lang="en-GB" sz="800" dirty="0">
                        <a:solidFill>
                          <a:schemeClr val="tx1"/>
                        </a:solidFill>
                        <a:latin typeface="Swis721 Th BT Thin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6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 smtClean="0">
                        <a:solidFill>
                          <a:schemeClr val="tx1"/>
                        </a:solidFill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chemeClr val="tx1"/>
                        </a:solidFill>
                        <a:latin typeface="Swis721 Th BT Thin"/>
                        <a:ea typeface="+mn-ea"/>
                        <a:cs typeface="+mn-cs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6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kern="1200" dirty="0">
                        <a:solidFill>
                          <a:schemeClr val="tx1"/>
                        </a:solidFill>
                        <a:latin typeface="Swis721 Th BT Thin"/>
                        <a:ea typeface="+mn-ea"/>
                        <a:cs typeface="+mn-cs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chemeClr val="tx1"/>
                        </a:solidFill>
                        <a:latin typeface="Swis721 Th BT Thin"/>
                        <a:ea typeface="+mn-ea"/>
                        <a:cs typeface="+mn-cs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GB" sz="800" dirty="0">
                        <a:solidFill>
                          <a:schemeClr val="tx1"/>
                        </a:solidFill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600"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solidFill>
                          <a:schemeClr val="tx1"/>
                        </a:solidFill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chemeClr val="tx1"/>
                        </a:solidFill>
                        <a:latin typeface="Swis721 Th BT Thin"/>
                        <a:ea typeface="+mn-ea"/>
                        <a:cs typeface="+mn-cs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chemeClr val="tx1"/>
                        </a:solidFill>
                        <a:latin typeface="Swis721 Th BT Thin"/>
                        <a:ea typeface="+mn-ea"/>
                        <a:cs typeface="+mn-cs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329576" y="5803915"/>
            <a:ext cx="4652499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900" dirty="0">
                <a:latin typeface="Swis721 Th BT Thin"/>
              </a:rPr>
              <a:t>Carton sizes, weights and barcodes vary depending on pack </a:t>
            </a:r>
            <a:r>
              <a:rPr lang="en-GB" sz="900" dirty="0" smtClean="0">
                <a:latin typeface="Swis721 Th BT Thin"/>
              </a:rPr>
              <a:t>contents</a:t>
            </a:r>
            <a:endParaRPr lang="en-GB" sz="900" dirty="0">
              <a:latin typeface="Swis721 Th BT Thin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150886" y="1627991"/>
            <a:ext cx="3977676" cy="349250"/>
          </a:xfrm>
        </p:spPr>
        <p:txBody>
          <a:bodyPr/>
          <a:lstStyle/>
          <a:p>
            <a:r>
              <a:rPr lang="en-GB" sz="2400" dirty="0" smtClean="0"/>
              <a:t>KPL9000S – Pro Kitchen Machine</a:t>
            </a:r>
            <a:endParaRPr lang="en-GB" sz="2400" dirty="0"/>
          </a:p>
        </p:txBody>
      </p:sp>
      <p:pic>
        <p:nvPicPr>
          <p:cNvPr id="11" name="Picture 2" descr="C:\Users\rowee\Downloads\RENDER BUILD CAPRICORN PRO.371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14954" r="25536" b="9601"/>
          <a:stretch/>
        </p:blipFill>
        <p:spPr bwMode="auto">
          <a:xfrm>
            <a:off x="447490" y="2693367"/>
            <a:ext cx="3384468" cy="33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5" y="189243"/>
            <a:ext cx="1884956" cy="33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8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ACCA8"/>
              </a:clrFrom>
              <a:clrTo>
                <a:srgbClr val="EACCA8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11982" r="72395" b="40785"/>
          <a:stretch/>
        </p:blipFill>
        <p:spPr bwMode="auto">
          <a:xfrm rot="5400000">
            <a:off x="2539136" y="-437685"/>
            <a:ext cx="573021" cy="158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8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 anchorCtr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2560</TotalTime>
  <Words>173</Words>
  <Application>Microsoft Office PowerPoint</Application>
  <PresentationFormat>On-screen Show (4:3)</PresentationFormat>
  <Paragraphs>66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KPL9000S – Pro Kitchen Machine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Birch</dc:creator>
  <cp:lastModifiedBy>StevensK</cp:lastModifiedBy>
  <cp:revision>276</cp:revision>
  <cp:lastPrinted>2016-05-23T14:42:01Z</cp:lastPrinted>
  <dcterms:created xsi:type="dcterms:W3CDTF">2013-03-07T08:02:09Z</dcterms:created>
  <dcterms:modified xsi:type="dcterms:W3CDTF">2017-08-10T15:59:43Z</dcterms:modified>
</cp:coreProperties>
</file>