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4"/>
  </p:notesMasterIdLst>
  <p:sldIdLst>
    <p:sldId id="264" r:id="rId2"/>
    <p:sldId id="265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9" autoAdjust="0"/>
  </p:normalViewPr>
  <p:slideViewPr>
    <p:cSldViewPr>
      <p:cViewPr>
        <p:scale>
          <a:sx n="114" d="100"/>
          <a:sy n="114" d="100"/>
        </p:scale>
        <p:origin x="-1518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E7F1AEE-C200-42C7-8687-7C42AC104D68}" type="datetimeFigureOut">
              <a:rPr lang="en-GB"/>
              <a:pPr>
                <a:defRPr/>
              </a:pPr>
              <a:t>28/09/2015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4B1CAAD-A861-4E01-A9F2-02037A9465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128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1 top banner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03799" y="812800"/>
            <a:ext cx="8743351" cy="482600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baseline="0">
                <a:latin typeface="Swis721 Th BT"/>
                <a:cs typeface="Swis721 Th BT"/>
              </a:defRPr>
            </a:lvl1pPr>
          </a:lstStyle>
          <a:p>
            <a:pPr lvl="0"/>
            <a:r>
              <a:rPr lang="en-GB" dirty="0" smtClean="0"/>
              <a:t>CODE - Product Name - 28pt Text:Swis721 </a:t>
            </a:r>
            <a:r>
              <a:rPr lang="en-GB" dirty="0" err="1" smtClean="0"/>
              <a:t>Th</a:t>
            </a:r>
            <a:r>
              <a:rPr lang="en-GB" dirty="0" smtClean="0"/>
              <a:t> BT</a:t>
            </a:r>
            <a:endParaRPr lang="en-US" dirty="0"/>
          </a:p>
        </p:txBody>
      </p:sp>
      <p:pic>
        <p:nvPicPr>
          <p:cNvPr id="19" name="Picture 18" descr="Powerpoint Slide Background 02 low res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7"/>
          <a:stretch/>
        </p:blipFill>
        <p:spPr>
          <a:xfrm>
            <a:off x="0" y="0"/>
            <a:ext cx="9144000" cy="741680"/>
          </a:xfrm>
          <a:prstGeom prst="rect">
            <a:avLst/>
          </a:prstGeom>
        </p:spPr>
      </p:pic>
      <p:sp>
        <p:nvSpPr>
          <p:cNvPr id="22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1613" y="1371600"/>
            <a:ext cx="8737600" cy="8445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100" baseline="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r>
              <a:rPr lang="en-GB" dirty="0" smtClean="0"/>
              <a:t>Add Product Story and Claim Here – DO NOT CHANGE POINT SIZE TO FILL SPACE. – Text: Swis721 </a:t>
            </a:r>
            <a:r>
              <a:rPr lang="en-GB" dirty="0" err="1" smtClean="0"/>
              <a:t>Th</a:t>
            </a:r>
            <a:r>
              <a:rPr lang="en-GB" dirty="0" smtClean="0"/>
              <a:t> BT Thin. Size: 11</a:t>
            </a:r>
          </a:p>
          <a:p>
            <a:endParaRPr lang="en-GB" dirty="0" smtClean="0"/>
          </a:p>
        </p:txBody>
      </p:sp>
      <p:pic>
        <p:nvPicPr>
          <p:cNvPr id="7" name="Picture 6" descr="Powerpoint Slide Background 02 low res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7"/>
          <a:stretch/>
        </p:blipFill>
        <p:spPr>
          <a:xfrm>
            <a:off x="0" y="6116320"/>
            <a:ext cx="9144000" cy="741680"/>
          </a:xfrm>
          <a:prstGeom prst="rect">
            <a:avLst/>
          </a:prstGeom>
        </p:spPr>
      </p:pic>
      <p:pic>
        <p:nvPicPr>
          <p:cNvPr id="8" name="Picture 7" descr="MASTER_Kenwood_Logo_CMYK_outlin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9" y="6366453"/>
            <a:ext cx="1748843" cy="24141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203799" y="2362200"/>
            <a:ext cx="4596801" cy="3632200"/>
          </a:xfrm>
          <a:prstGeom prst="rect">
            <a:avLst/>
          </a:prstGeom>
        </p:spPr>
        <p:txBody>
          <a:bodyPr numCol="2" spcCol="180000">
            <a:normAutofit/>
          </a:bodyPr>
          <a:lstStyle>
            <a:lvl1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3092B"/>
              </a:buClr>
              <a:buSzTx/>
              <a:buFont typeface="Arial" panose="020B0604020202020204" pitchFamily="34" charset="0"/>
              <a:buChar char="•"/>
              <a:tabLst/>
              <a:defRPr sz="1000" baseline="0">
                <a:solidFill>
                  <a:srgbClr val="C00000"/>
                </a:solidFill>
              </a:defRPr>
            </a:lvl1pPr>
          </a:lstStyle>
          <a:p>
            <a:r>
              <a:rPr lang="en-GB" dirty="0" smtClean="0"/>
              <a:t>Key features and benefits, TextSwis721 </a:t>
            </a:r>
            <a:r>
              <a:rPr lang="en-GB" dirty="0" err="1" smtClean="0"/>
              <a:t>Th</a:t>
            </a:r>
            <a:r>
              <a:rPr lang="en-GB" dirty="0" smtClean="0"/>
              <a:t> BT Thin Size 10.5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4940300" y="2362200"/>
            <a:ext cx="4013200" cy="363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Product Picture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03200" y="88899"/>
            <a:ext cx="2000250" cy="5651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247901" y="79375"/>
            <a:ext cx="6699249" cy="5778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aseline="0">
                <a:solidFill>
                  <a:srgbClr val="C00000"/>
                </a:solidFill>
                <a:latin typeface="Jenna Sue"/>
                <a:cs typeface="Jenna Sue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r>
              <a:rPr lang="en-GB" dirty="0" smtClean="0"/>
              <a:t>Add Product Strapline – 28pt. </a:t>
            </a:r>
            <a:r>
              <a:rPr lang="en-GB" dirty="0" err="1" smtClean="0"/>
              <a:t>Text:JS</a:t>
            </a:r>
            <a:endParaRPr lang="en-GB" dirty="0" smtClean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22250" y="2222500"/>
            <a:ext cx="8724900" cy="0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366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 Slide Background 02 low res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7"/>
          <a:stretch/>
        </p:blipFill>
        <p:spPr>
          <a:xfrm>
            <a:off x="0" y="6116320"/>
            <a:ext cx="9144000" cy="741680"/>
          </a:xfrm>
          <a:prstGeom prst="rect">
            <a:avLst/>
          </a:prstGeom>
        </p:spPr>
      </p:pic>
      <p:pic>
        <p:nvPicPr>
          <p:cNvPr id="8" name="Picture 7" descr="MASTER_Kenwood_Logo_CMYK_outlin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9" y="6366453"/>
            <a:ext cx="1748843" cy="241414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11138" y="133350"/>
            <a:ext cx="2017712" cy="819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209550" y="1435100"/>
            <a:ext cx="39624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Free Area for preferred content or extra pictures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0274300" y="88392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213324" y="1022350"/>
            <a:ext cx="3977676" cy="3492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latin typeface="Swis721 Th BT"/>
                <a:cs typeface="Swis721 Th BT"/>
              </a:defRPr>
            </a:lvl1pPr>
          </a:lstStyle>
          <a:p>
            <a:pPr lvl="0"/>
            <a:r>
              <a:rPr lang="en-GB" dirty="0" smtClean="0"/>
              <a:t>CODE - Product Name - 14pt. Swiss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33775" y="6286500"/>
            <a:ext cx="5495925" cy="40640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black"/>
                </a:solidFill>
                <a:latin typeface="Swis721 Lt BT"/>
                <a:cs typeface="Swis721 Lt BT"/>
              </a:rPr>
              <a:t>Please contact your Regional Co-ordinator for </a:t>
            </a:r>
            <a:r>
              <a:rPr lang="en-GB" sz="1200" dirty="0" smtClean="0">
                <a:solidFill>
                  <a:prstClr val="black"/>
                </a:solidFill>
                <a:latin typeface="Swis721 Lt BT"/>
                <a:cs typeface="Swis721 Lt BT"/>
              </a:rPr>
              <a:t>samples and SKU information</a:t>
            </a:r>
            <a:endParaRPr lang="en-US" sz="12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4295774" y="139699"/>
            <a:ext cx="4724401" cy="5784851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344279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95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 baseline="0">
          <a:solidFill>
            <a:schemeClr val="tx1"/>
          </a:solidFill>
          <a:latin typeface="Swis721 Th BT Thin"/>
          <a:ea typeface="+mj-ea"/>
          <a:cs typeface="Swis721 Th BT Thi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Swis721 Th BT Thin"/>
          <a:ea typeface="+mn-ea"/>
          <a:cs typeface="Swis721 Th BT Thi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Swis721 Th BT Thin"/>
          <a:ea typeface="+mn-ea"/>
          <a:cs typeface="Swis721 Th BT Thi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Swis721 Th BT Thin"/>
          <a:ea typeface="+mn-ea"/>
          <a:cs typeface="Swis721 Th BT Thi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100" kern="1200">
          <a:solidFill>
            <a:schemeClr val="tx1"/>
          </a:solidFill>
          <a:latin typeface="Swis721 Th BT Thin"/>
          <a:ea typeface="+mn-ea"/>
          <a:cs typeface="Swis721 Th BT Thi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100" kern="1200">
          <a:solidFill>
            <a:schemeClr val="tx1"/>
          </a:solidFill>
          <a:latin typeface="Swis721 Th BT Thin"/>
          <a:ea typeface="+mn-ea"/>
          <a:cs typeface="Swis721 Th BT Thi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AT950 &amp; </a:t>
            </a:r>
            <a:r>
              <a:rPr lang="en-GB" dirty="0" smtClean="0"/>
              <a:t>KAX950ME – Food Mincer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The KENWOOD CHEF can be customised by adding a wide range of optional attachments expanding the functionality to perform practically all food preparation tasks. Our high quality attachments have been developed to deliver, good consistent results time after time.</a:t>
            </a:r>
          </a:p>
          <a:p>
            <a:endParaRPr lang="en-GB" dirty="0"/>
          </a:p>
          <a:p>
            <a:r>
              <a:rPr lang="en-GB" dirty="0"/>
              <a:t>The Food Mincer is a high performance meat grinder allows preparation of a huge variety of dishes from home using three inclusive screens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High performance </a:t>
            </a:r>
          </a:p>
          <a:p>
            <a:pPr>
              <a:buClr>
                <a:schemeClr val="bg1"/>
              </a:buClr>
            </a:pPr>
            <a:r>
              <a:rPr lang="en-GB" dirty="0">
                <a:solidFill>
                  <a:schemeClr val="tx1"/>
                </a:solidFill>
              </a:rPr>
              <a:t>Allows for preparation of a huge variety of dishes from burgers, lasagne, meat and pies</a:t>
            </a:r>
          </a:p>
          <a:p>
            <a:endParaRPr lang="en-GB" dirty="0"/>
          </a:p>
          <a:p>
            <a:r>
              <a:rPr lang="en-GB" dirty="0"/>
              <a:t>All metal body and scroll </a:t>
            </a:r>
          </a:p>
          <a:p>
            <a:pPr>
              <a:buClr>
                <a:schemeClr val="bg1"/>
              </a:buClr>
            </a:pPr>
            <a:r>
              <a:rPr lang="en-GB" dirty="0">
                <a:solidFill>
                  <a:schemeClr val="tx1"/>
                </a:solidFill>
              </a:rPr>
              <a:t>For high quality results even with the toughest meats</a:t>
            </a:r>
          </a:p>
          <a:p>
            <a:endParaRPr lang="en-GB" dirty="0"/>
          </a:p>
          <a:p>
            <a:r>
              <a:rPr lang="en-GB" dirty="0"/>
              <a:t>3 screens included </a:t>
            </a:r>
          </a:p>
          <a:p>
            <a:pPr>
              <a:buClr>
                <a:schemeClr val="bg1"/>
              </a:buClr>
            </a:pPr>
            <a:r>
              <a:rPr lang="en-GB" dirty="0">
                <a:solidFill>
                  <a:schemeClr val="tx1"/>
                </a:solidFill>
              </a:rPr>
              <a:t>Coarse </a:t>
            </a:r>
          </a:p>
          <a:p>
            <a:pPr>
              <a:buClr>
                <a:schemeClr val="bg1"/>
              </a:buClr>
            </a:pPr>
            <a:r>
              <a:rPr lang="en-GB" dirty="0">
                <a:solidFill>
                  <a:schemeClr val="tx1"/>
                </a:solidFill>
              </a:rPr>
              <a:t>Medium</a:t>
            </a:r>
          </a:p>
          <a:p>
            <a:pPr>
              <a:buClr>
                <a:schemeClr val="bg1"/>
              </a:buClr>
            </a:pPr>
            <a:r>
              <a:rPr lang="en-GB" dirty="0">
                <a:solidFill>
                  <a:schemeClr val="tx1"/>
                </a:solidFill>
              </a:rPr>
              <a:t>Fine</a:t>
            </a:r>
          </a:p>
          <a:p>
            <a:endParaRPr lang="en-GB" dirty="0"/>
          </a:p>
          <a:p>
            <a:r>
              <a:rPr lang="en-GB" dirty="0"/>
              <a:t>Versatility</a:t>
            </a:r>
          </a:p>
          <a:p>
            <a:pPr>
              <a:buClr>
                <a:schemeClr val="bg1"/>
              </a:buClr>
            </a:pPr>
            <a:r>
              <a:rPr lang="en-GB" dirty="0">
                <a:solidFill>
                  <a:schemeClr val="tx1"/>
                </a:solidFill>
              </a:rPr>
              <a:t>Can grind a variety of meats such </a:t>
            </a:r>
            <a:r>
              <a:rPr lang="en-GB" dirty="0" smtClean="0">
                <a:solidFill>
                  <a:schemeClr val="tx1"/>
                </a:solidFill>
              </a:rPr>
              <a:t>as beef</a:t>
            </a:r>
            <a:r>
              <a:rPr lang="en-GB" dirty="0">
                <a:solidFill>
                  <a:schemeClr val="tx1"/>
                </a:solidFill>
              </a:rPr>
              <a:t>, chicken, duck, fish and rabbit 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Includes </a:t>
            </a:r>
            <a:endParaRPr lang="en-GB" dirty="0"/>
          </a:p>
          <a:p>
            <a:pPr>
              <a:buClr>
                <a:schemeClr val="bg1"/>
              </a:buClr>
            </a:pPr>
            <a:r>
              <a:rPr lang="en-GB" dirty="0">
                <a:solidFill>
                  <a:schemeClr val="tx1"/>
                </a:solidFill>
              </a:rPr>
              <a:t>Sausage maker for fresh, healthy homemade sausages and </a:t>
            </a:r>
            <a:r>
              <a:rPr lang="en-GB" dirty="0" err="1">
                <a:solidFill>
                  <a:schemeClr val="tx1"/>
                </a:solidFill>
              </a:rPr>
              <a:t>kebbe</a:t>
            </a:r>
            <a:r>
              <a:rPr lang="en-GB" dirty="0">
                <a:solidFill>
                  <a:schemeClr val="tx1"/>
                </a:solidFill>
              </a:rPr>
              <a:t> maker for specialist dishes</a:t>
            </a:r>
          </a:p>
          <a:p>
            <a:endParaRPr lang="en-GB" dirty="0"/>
          </a:p>
          <a:p>
            <a:r>
              <a:rPr lang="en-GB" dirty="0"/>
              <a:t>Includes </a:t>
            </a:r>
          </a:p>
          <a:p>
            <a:pPr>
              <a:buClr>
                <a:schemeClr val="bg1"/>
              </a:buClr>
            </a:pPr>
            <a:r>
              <a:rPr lang="en-GB" dirty="0" err="1">
                <a:solidFill>
                  <a:schemeClr val="tx1"/>
                </a:solidFill>
              </a:rPr>
              <a:t>Kebbe</a:t>
            </a:r>
            <a:r>
              <a:rPr lang="en-GB" dirty="0">
                <a:solidFill>
                  <a:schemeClr val="tx1"/>
                </a:solidFill>
              </a:rPr>
              <a:t> maker for specialist dishes</a:t>
            </a:r>
          </a:p>
          <a:p>
            <a:endParaRPr lang="en-GB" dirty="0"/>
          </a:p>
          <a:p>
            <a:r>
              <a:rPr lang="en-GB" dirty="0" smtClean="0"/>
              <a:t>Compatibility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AT950 </a:t>
            </a:r>
            <a:r>
              <a:rPr lang="en-GB" b="1" dirty="0">
                <a:solidFill>
                  <a:schemeClr val="tx1"/>
                </a:solidFill>
              </a:rPr>
              <a:t>- Bar Fit attachment</a:t>
            </a:r>
          </a:p>
          <a:p>
            <a:pPr>
              <a:buClr>
                <a:schemeClr val="bg1"/>
              </a:buClr>
            </a:pPr>
            <a:r>
              <a:rPr lang="en-GB" dirty="0">
                <a:solidFill>
                  <a:schemeClr val="tx1"/>
                </a:solidFill>
              </a:rPr>
              <a:t>Chef and Major Kitchen Machines</a:t>
            </a:r>
          </a:p>
          <a:p>
            <a:endParaRPr lang="en-GB" dirty="0"/>
          </a:p>
          <a:p>
            <a:r>
              <a:rPr lang="en-GB" b="1" dirty="0">
                <a:solidFill>
                  <a:schemeClr val="tx1"/>
                </a:solidFill>
              </a:rPr>
              <a:t>KAX950ME – Twist Fit Attachment</a:t>
            </a:r>
          </a:p>
          <a:p>
            <a:pPr>
              <a:buClr>
                <a:schemeClr val="bg1"/>
              </a:buClr>
            </a:pPr>
            <a:r>
              <a:rPr lang="en-GB" dirty="0">
                <a:solidFill>
                  <a:schemeClr val="tx1"/>
                </a:solidFill>
              </a:rPr>
              <a:t>Chef </a:t>
            </a:r>
            <a:r>
              <a:rPr lang="en-GB" dirty="0" smtClean="0">
                <a:solidFill>
                  <a:schemeClr val="tx1"/>
                </a:solidFill>
              </a:rPr>
              <a:t>Sense, Chef </a:t>
            </a:r>
            <a:r>
              <a:rPr lang="en-GB" dirty="0">
                <a:solidFill>
                  <a:schemeClr val="tx1"/>
                </a:solidFill>
              </a:rPr>
              <a:t>Sense XL Kitchen </a:t>
            </a:r>
            <a:r>
              <a:rPr lang="en-GB" dirty="0" smtClean="0">
                <a:solidFill>
                  <a:schemeClr val="tx1"/>
                </a:solidFill>
              </a:rPr>
              <a:t>Machines</a:t>
            </a:r>
          </a:p>
          <a:p>
            <a:pPr>
              <a:buClr>
                <a:schemeClr val="bg1"/>
              </a:buClr>
            </a:pPr>
            <a:r>
              <a:rPr lang="en-GB" dirty="0" err="1" smtClean="0">
                <a:solidFill>
                  <a:schemeClr val="tx1"/>
                </a:solidFill>
              </a:rPr>
              <a:t>kMix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Stand mixers</a:t>
            </a: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89014"/>
            <a:ext cx="2448272" cy="57606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GB" sz="2400" b="1" dirty="0" smtClean="0"/>
              <a:t>KM Attachment</a:t>
            </a:r>
          </a:p>
        </p:txBody>
      </p:sp>
      <p:pic>
        <p:nvPicPr>
          <p:cNvPr id="13" name="Picture 2" descr="image previ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9" t="16367"/>
          <a:stretch/>
        </p:blipFill>
        <p:spPr bwMode="auto">
          <a:xfrm>
            <a:off x="5436096" y="2348880"/>
            <a:ext cx="3168352" cy="3688208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885" y="3997964"/>
            <a:ext cx="195020" cy="19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92" y="4572739"/>
            <a:ext cx="209551" cy="19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74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AT950 &amp; KAX950ME – Food Mincer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634810"/>
              </p:ext>
            </p:extLst>
          </p:nvPr>
        </p:nvGraphicFramePr>
        <p:xfrm>
          <a:off x="4355976" y="130938"/>
          <a:ext cx="4680136" cy="138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6"/>
                <a:gridCol w="3456000"/>
              </a:tblGrid>
              <a:tr h="0">
                <a:tc gridSpan="2"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Product Details</a:t>
                      </a:r>
                      <a:endParaRPr lang="en-GB" sz="1200" b="1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459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Colour</a:t>
                      </a:r>
                      <a:endParaRPr lang="en-GB" sz="1200" b="1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Silver</a:t>
                      </a:r>
                      <a:endParaRPr lang="en-GB" sz="1200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Materials</a:t>
                      </a:r>
                      <a:endParaRPr lang="en-GB" sz="1200" b="1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cs typeface="Arial" pitchFamily="34" charset="0"/>
                        </a:rPr>
                        <a:t>Aluminium Body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Dimensions</a:t>
                      </a:r>
                      <a:endParaRPr lang="en-GB" sz="1200" b="1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18H x 30W x 19D cm</a:t>
                      </a:r>
                      <a:endParaRPr lang="en-GB" sz="1200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Weight</a:t>
                      </a:r>
                      <a:endParaRPr lang="en-GB" sz="1200" b="1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aseline="0" dirty="0" smtClean="0"/>
                        <a:t>1.8kg</a:t>
                      </a:r>
                      <a:endParaRPr lang="en-GB" sz="1200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406255"/>
              </p:ext>
            </p:extLst>
          </p:nvPr>
        </p:nvGraphicFramePr>
        <p:xfrm>
          <a:off x="4355976" y="2576570"/>
          <a:ext cx="4680136" cy="55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6"/>
                <a:gridCol w="864000"/>
                <a:gridCol w="864000"/>
                <a:gridCol w="864000"/>
                <a:gridCol w="864000"/>
              </a:tblGrid>
              <a:tr h="144016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Container</a:t>
                      </a:r>
                      <a:r>
                        <a:rPr lang="en-GB" sz="1200" b="1" baseline="0" dirty="0" smtClean="0"/>
                        <a:t> </a:t>
                      </a:r>
                      <a:r>
                        <a:rPr lang="en-GB" sz="1200" b="1" baseline="0" dirty="0" err="1" smtClean="0"/>
                        <a:t>Qty</a:t>
                      </a:r>
                      <a:endParaRPr lang="en-GB" sz="1200" b="1" dirty="0" smtClean="0"/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20ft</a:t>
                      </a:r>
                      <a:endParaRPr lang="en-GB" sz="1200" b="1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40ft</a:t>
                      </a:r>
                      <a:endParaRPr lang="en-GB" sz="1200" b="1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40ft H</a:t>
                      </a:r>
                      <a:endParaRPr lang="en-GB" sz="1200" b="1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MOQ</a:t>
                      </a:r>
                      <a:endParaRPr lang="en-GB" sz="1200" b="1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0000">
                <a:tc vMerge="1"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2560</a:t>
                      </a:r>
                      <a:endParaRPr lang="en-GB" sz="1200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5280</a:t>
                      </a:r>
                      <a:endParaRPr lang="en-GB" sz="1200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5940</a:t>
                      </a:r>
                      <a:endParaRPr lang="en-GB" sz="1200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100pcs</a:t>
                      </a:r>
                      <a:endParaRPr lang="en-GB" sz="1200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965297"/>
              </p:ext>
            </p:extLst>
          </p:nvPr>
        </p:nvGraphicFramePr>
        <p:xfrm>
          <a:off x="4355976" y="3248640"/>
          <a:ext cx="4680520" cy="126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1728192"/>
                <a:gridCol w="792088"/>
                <a:gridCol w="1224136"/>
              </a:tblGrid>
              <a:tr h="180000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SKU</a:t>
                      </a:r>
                      <a:endParaRPr lang="en-GB" sz="1200" b="1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Description</a:t>
                      </a:r>
                      <a:endParaRPr lang="en-GB" sz="1200" b="1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200" b="1" dirty="0" smtClean="0"/>
                        <a:t>Barcode</a:t>
                      </a:r>
                      <a:endParaRPr lang="en-GB" sz="1200" b="1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0000">
                <a:tc rowSpan="2">
                  <a:txBody>
                    <a:bodyPr/>
                    <a:lstStyle/>
                    <a:p>
                      <a:pPr algn="l"/>
                      <a:r>
                        <a:rPr lang="en-GB" sz="1000" dirty="0" smtClean="0"/>
                        <a:t>AWAT950B01</a:t>
                      </a:r>
                      <a:endParaRPr lang="en-GB" sz="1000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AT950A MINCER ALU/BLACK 2PCM INT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dirty="0" smtClean="0"/>
                        <a:t>Single Pack</a:t>
                      </a:r>
                      <a:endParaRPr lang="en-GB" sz="1000" b="1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dirty="0" smtClean="0"/>
                        <a:t>5011423103617</a:t>
                      </a:r>
                      <a:endParaRPr lang="en-GB" sz="1000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 vMerge="1"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dirty="0" smtClean="0"/>
                        <a:t>Multi Pack</a:t>
                      </a:r>
                      <a:endParaRPr lang="en-GB" sz="1000" b="1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dirty="0" smtClean="0"/>
                        <a:t>25011423142658</a:t>
                      </a:r>
                      <a:endParaRPr lang="en-GB" sz="1000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 rowSpan="2">
                  <a:txBody>
                    <a:bodyPr/>
                    <a:lstStyle/>
                    <a:p>
                      <a:pPr algn="l"/>
                      <a:r>
                        <a:rPr lang="en-GB" sz="1000" dirty="0" smtClean="0"/>
                        <a:t>AW20011012</a:t>
                      </a:r>
                      <a:endParaRPr lang="en-GB" sz="1000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da-DK" sz="1000" dirty="0" smtClean="0"/>
                        <a:t>KAX950ME AT KW MULTI FOOD GRINDER</a:t>
                      </a:r>
                      <a:endParaRPr lang="en-GB" sz="1000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dirty="0" smtClean="0"/>
                        <a:t>Single Pack</a:t>
                      </a:r>
                      <a:endParaRPr lang="en-GB" sz="1000" b="1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5011423176987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 vMerge="1"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000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dirty="0" smtClean="0"/>
                        <a:t>Multi Pack</a:t>
                      </a:r>
                      <a:endParaRPr lang="en-GB" sz="1000" b="1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dirty="0" smtClean="0"/>
                        <a:t>25011423177254</a:t>
                      </a:r>
                      <a:endParaRPr lang="en-GB" sz="1000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050585"/>
              </p:ext>
            </p:extLst>
          </p:nvPr>
        </p:nvGraphicFramePr>
        <p:xfrm>
          <a:off x="4355976" y="1628258"/>
          <a:ext cx="4680136" cy="829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6"/>
                <a:gridCol w="1728000"/>
                <a:gridCol w="1728000"/>
              </a:tblGrid>
              <a:tr h="180000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Packaging</a:t>
                      </a:r>
                      <a:endParaRPr lang="en-GB" sz="1200" b="1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Single Pack</a:t>
                      </a:r>
                      <a:endParaRPr lang="en-GB" sz="1200" b="1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Multi Pack</a:t>
                      </a:r>
                      <a:endParaRPr lang="en-GB" sz="1200" b="1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Size cm</a:t>
                      </a:r>
                      <a:endParaRPr lang="en-GB" sz="1200" b="1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25.8H</a:t>
                      </a:r>
                      <a:r>
                        <a:rPr lang="en-GB" sz="1200" baseline="0" dirty="0" smtClean="0"/>
                        <a:t> x 20.7</a:t>
                      </a:r>
                      <a:r>
                        <a:rPr lang="en-GB" sz="1200" dirty="0" smtClean="0"/>
                        <a:t>W x 16.9D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28.5H x 35.6W x 22D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Weight</a:t>
                      </a:r>
                      <a:endParaRPr lang="en-GB" sz="1200" b="1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aseline="0" dirty="0" smtClean="0"/>
                        <a:t>2.1kg</a:t>
                      </a:r>
                      <a:endParaRPr lang="en-GB" sz="1200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aseline="0" dirty="0" smtClean="0"/>
                        <a:t>4.7kg</a:t>
                      </a:r>
                      <a:endParaRPr lang="en-GB" sz="1200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512" y="89014"/>
            <a:ext cx="2448272" cy="57606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GB" sz="2400" b="1" dirty="0" smtClean="0"/>
              <a:t>KM Attachment</a:t>
            </a:r>
          </a:p>
        </p:txBody>
      </p:sp>
      <p:pic>
        <p:nvPicPr>
          <p:cNvPr id="11" name="Picture 4" descr="image preview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9" t="11547" r="8161" b="12480"/>
          <a:stretch/>
        </p:blipFill>
        <p:spPr bwMode="auto">
          <a:xfrm>
            <a:off x="219967" y="4804400"/>
            <a:ext cx="1022913" cy="94451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previe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6" t="11945" r="10337" b="12091"/>
          <a:stretch/>
        </p:blipFill>
        <p:spPr bwMode="auto">
          <a:xfrm>
            <a:off x="1604871" y="4800776"/>
            <a:ext cx="1022913" cy="94451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image preview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4" t="12667" r="11174" b="11654"/>
          <a:stretch/>
        </p:blipFill>
        <p:spPr bwMode="auto">
          <a:xfrm>
            <a:off x="3045031" y="4800776"/>
            <a:ext cx="1022913" cy="94813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preview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4" r="8895"/>
          <a:stretch/>
        </p:blipFill>
        <p:spPr bwMode="auto">
          <a:xfrm>
            <a:off x="321588" y="1500176"/>
            <a:ext cx="3722666" cy="317652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08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 anchorCtr="0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262</Words>
  <Application>Microsoft Office PowerPoint</Application>
  <PresentationFormat>On-screen Show (4:3)</PresentationFormat>
  <Paragraphs>77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AT950 &amp; KAX950ME – Food Mincer</vt:lpstr>
      <vt:lpstr>PowerPoint Presentation</vt:lpstr>
    </vt:vector>
  </TitlesOfParts>
  <Company>Kenwood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Ingrid Christolomme</dc:creator>
  <cp:lastModifiedBy>wheelerc</cp:lastModifiedBy>
  <cp:revision>61</cp:revision>
  <dcterms:created xsi:type="dcterms:W3CDTF">2011-10-17T11:44:42Z</dcterms:created>
  <dcterms:modified xsi:type="dcterms:W3CDTF">2015-09-28T11:43:19Z</dcterms:modified>
</cp:coreProperties>
</file>