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2" r:id="rId2"/>
    <p:sldId id="41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user-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152406" y="0"/>
            <a:ext cx="7039595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82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82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05" y="0"/>
            <a:ext cx="712519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067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067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05" y="0"/>
            <a:ext cx="712519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067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067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5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05" y="0"/>
            <a:ext cx="712519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067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067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6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ed Foo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9916" cy="6858000"/>
          </a:xfrm>
          <a:prstGeom prst="rect">
            <a:avLst/>
          </a:prstGeom>
        </p:spPr>
      </p:pic>
      <p:sp>
        <p:nvSpPr>
          <p:cNvPr id="9" name="Rectangle 2"/>
          <p:cNvSpPr/>
          <p:nvPr userDrawn="1"/>
        </p:nvSpPr>
        <p:spPr>
          <a:xfrm>
            <a:off x="6082300" y="0"/>
            <a:ext cx="6109699" cy="6858000"/>
          </a:xfrm>
          <a:custGeom>
            <a:avLst/>
            <a:gdLst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  <a:gd name="connsiteX6" fmla="*/ 0 w 6109699"/>
              <a:gd name="connsiteY6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rgbClr val="ED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1676400"/>
            <a:ext cx="3733800" cy="35052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4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D387C-8030-45A7-8F35-267C254110AD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ed Foo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3478" cy="6858000"/>
          </a:xfrm>
          <a:prstGeom prst="rect">
            <a:avLst/>
          </a:prstGeom>
        </p:spPr>
      </p:pic>
      <p:sp>
        <p:nvSpPr>
          <p:cNvPr id="9" name="Rectangle 2"/>
          <p:cNvSpPr/>
          <p:nvPr userDrawn="1"/>
        </p:nvSpPr>
        <p:spPr>
          <a:xfrm>
            <a:off x="6082300" y="0"/>
            <a:ext cx="6109699" cy="6858000"/>
          </a:xfrm>
          <a:custGeom>
            <a:avLst/>
            <a:gdLst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  <a:gd name="connsiteX6" fmla="*/ 0 w 6109699"/>
              <a:gd name="connsiteY6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1676400"/>
            <a:ext cx="3733800" cy="35052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4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D387C-8030-45A7-8F35-267C254110AD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5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ed Foo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1"/>
          <a:stretch>
            <a:fillRect/>
          </a:stretch>
        </p:blipFill>
        <p:spPr>
          <a:xfrm>
            <a:off x="0" y="0"/>
            <a:ext cx="11277600" cy="6858000"/>
          </a:xfrm>
          <a:prstGeom prst="rect">
            <a:avLst/>
          </a:prstGeom>
        </p:spPr>
      </p:pic>
      <p:sp>
        <p:nvSpPr>
          <p:cNvPr id="9" name="Rectangle 2"/>
          <p:cNvSpPr/>
          <p:nvPr userDrawn="1"/>
        </p:nvSpPr>
        <p:spPr>
          <a:xfrm>
            <a:off x="6082300" y="0"/>
            <a:ext cx="6109699" cy="6858000"/>
          </a:xfrm>
          <a:custGeom>
            <a:avLst/>
            <a:gdLst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  <a:gd name="connsiteX6" fmla="*/ 0 w 6109699"/>
              <a:gd name="connsiteY6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1676400"/>
            <a:ext cx="3733800" cy="35052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4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D387C-8030-45A7-8F35-267C254110AD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ed Foo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3"/>
          <a:stretch>
            <a:fillRect/>
          </a:stretch>
        </p:blipFill>
        <p:spPr>
          <a:xfrm>
            <a:off x="0" y="0"/>
            <a:ext cx="11201400" cy="6858000"/>
          </a:xfrm>
          <a:prstGeom prst="rect">
            <a:avLst/>
          </a:prstGeom>
        </p:spPr>
      </p:pic>
      <p:sp>
        <p:nvSpPr>
          <p:cNvPr id="9" name="Rectangle 2"/>
          <p:cNvSpPr/>
          <p:nvPr userDrawn="1"/>
        </p:nvSpPr>
        <p:spPr>
          <a:xfrm>
            <a:off x="6082300" y="0"/>
            <a:ext cx="6109699" cy="6858000"/>
          </a:xfrm>
          <a:custGeom>
            <a:avLst/>
            <a:gdLst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  <a:gd name="connsiteX6" fmla="*/ 0 w 6109699"/>
              <a:gd name="connsiteY6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1676400"/>
            <a:ext cx="3733800" cy="35052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4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D387C-8030-45A7-8F35-267C254110AD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8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ed Foo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91076" cy="6858000"/>
          </a:xfrm>
          <a:prstGeom prst="rect">
            <a:avLst/>
          </a:prstGeom>
        </p:spPr>
      </p:pic>
      <p:sp>
        <p:nvSpPr>
          <p:cNvPr id="9" name="Rectangle 2"/>
          <p:cNvSpPr/>
          <p:nvPr userDrawn="1"/>
        </p:nvSpPr>
        <p:spPr>
          <a:xfrm>
            <a:off x="6082300" y="0"/>
            <a:ext cx="6109699" cy="6858000"/>
          </a:xfrm>
          <a:custGeom>
            <a:avLst/>
            <a:gdLst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  <a:gd name="connsiteX6" fmla="*/ 0 w 6109699"/>
              <a:gd name="connsiteY6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1676400"/>
            <a:ext cx="3733800" cy="35052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4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D387C-8030-45A7-8F35-267C254110AD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97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ed Foo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369" cy="6858000"/>
          </a:xfrm>
          <a:prstGeom prst="rect">
            <a:avLst/>
          </a:prstGeom>
        </p:spPr>
      </p:pic>
      <p:sp>
        <p:nvSpPr>
          <p:cNvPr id="9" name="Rectangle 2"/>
          <p:cNvSpPr/>
          <p:nvPr userDrawn="1"/>
        </p:nvSpPr>
        <p:spPr>
          <a:xfrm>
            <a:off x="6082300" y="0"/>
            <a:ext cx="6109699" cy="6858000"/>
          </a:xfrm>
          <a:custGeom>
            <a:avLst/>
            <a:gdLst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  <a:gd name="connsiteX6" fmla="*/ 0 w 6109699"/>
              <a:gd name="connsiteY6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1676400"/>
            <a:ext cx="3733800" cy="35052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4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D387C-8030-45A7-8F35-267C254110AD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ed Foo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32818" cy="6858000"/>
          </a:xfrm>
          <a:prstGeom prst="rect">
            <a:avLst/>
          </a:prstGeom>
        </p:spPr>
      </p:pic>
      <p:sp>
        <p:nvSpPr>
          <p:cNvPr id="9" name="Rectangle 2"/>
          <p:cNvSpPr/>
          <p:nvPr userDrawn="1"/>
        </p:nvSpPr>
        <p:spPr>
          <a:xfrm>
            <a:off x="6082300" y="0"/>
            <a:ext cx="6109699" cy="6858000"/>
          </a:xfrm>
          <a:custGeom>
            <a:avLst/>
            <a:gdLst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  <a:gd name="connsiteX6" fmla="*/ 0 w 6109699"/>
              <a:gd name="connsiteY6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1676400"/>
            <a:ext cx="3733800" cy="35052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4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D387C-8030-45A7-8F35-267C254110AD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46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05" y="0"/>
            <a:ext cx="71251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82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82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6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ed Foo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856222" cy="6858000"/>
          </a:xfrm>
          <a:prstGeom prst="rect">
            <a:avLst/>
          </a:prstGeom>
        </p:spPr>
      </p:pic>
      <p:sp>
        <p:nvSpPr>
          <p:cNvPr id="9" name="Rectangle 2"/>
          <p:cNvSpPr/>
          <p:nvPr userDrawn="1"/>
        </p:nvSpPr>
        <p:spPr>
          <a:xfrm>
            <a:off x="6082300" y="0"/>
            <a:ext cx="6109699" cy="6858000"/>
          </a:xfrm>
          <a:custGeom>
            <a:avLst/>
            <a:gdLst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  <a:gd name="connsiteX6" fmla="*/ 0 w 6109699"/>
              <a:gd name="connsiteY6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1676400"/>
            <a:ext cx="3733800" cy="35052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4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D387C-8030-45A7-8F35-267C254110AD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ed Foo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701382" cy="6858000"/>
          </a:xfrm>
          <a:prstGeom prst="rect">
            <a:avLst/>
          </a:prstGeom>
        </p:spPr>
      </p:pic>
      <p:sp>
        <p:nvSpPr>
          <p:cNvPr id="9" name="Rectangle 2"/>
          <p:cNvSpPr/>
          <p:nvPr userDrawn="1"/>
        </p:nvSpPr>
        <p:spPr>
          <a:xfrm>
            <a:off x="6082300" y="0"/>
            <a:ext cx="6109699" cy="6858000"/>
          </a:xfrm>
          <a:custGeom>
            <a:avLst/>
            <a:gdLst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  <a:gd name="connsiteX6" fmla="*/ 0 w 6109699"/>
              <a:gd name="connsiteY6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1676400"/>
            <a:ext cx="3733800" cy="35052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4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D387C-8030-45A7-8F35-267C254110AD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4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x Cont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8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E7E1-5DCE-49D7-8A0C-9426D5352866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8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86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E7E1-5DCE-49D7-8A0C-9426D5352866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95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cinnam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8675"/>
          </a:xfrm>
        </p:spPr>
        <p:txBody>
          <a:bodyPr/>
          <a:lstStyle>
            <a:lvl1pPr>
              <a:defRPr>
                <a:solidFill>
                  <a:srgbClr val="B781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E7E1-5DCE-49D7-8A0C-9426D5352866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rgbClr val="B78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3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86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E7E1-5DCE-49D7-8A0C-9426D5352866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26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8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E7E1-5DCE-49D7-8A0C-9426D5352866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7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86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E7E1-5DCE-49D7-8A0C-9426D5352866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red cabb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86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E7E1-5DCE-49D7-8A0C-9426D5352866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26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86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E7E1-5DCE-49D7-8A0C-9426D5352866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05" y="0"/>
            <a:ext cx="71251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82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82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86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E7E1-5DCE-49D7-8A0C-9426D5352866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63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30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ct val="0"/>
              </a:spcBef>
              <a:defRPr sz="1400"/>
            </a:lvl1pPr>
            <a:lvl2pPr marL="0" indent="0">
              <a:spcBef>
                <a:spcPct val="0"/>
              </a:spcBef>
              <a:buNone/>
              <a:defRPr sz="1400"/>
            </a:lvl2pPr>
            <a:lvl3pPr marL="627063" indent="-177800">
              <a:spcBef>
                <a:spcPct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D0BA-0CBE-491B-B954-4FF267E7CC7E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22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D0BA-0CBE-491B-B954-4FF267E7CC7E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ct val="0"/>
              </a:spcBef>
              <a:defRPr sz="1400"/>
            </a:lvl1pPr>
            <a:lvl2pPr marL="0" indent="0">
              <a:spcBef>
                <a:spcPct val="0"/>
              </a:spcBef>
              <a:buNone/>
              <a:defRPr sz="1400"/>
            </a:lvl2pPr>
            <a:lvl3pPr marL="627063" indent="-177800">
              <a:spcBef>
                <a:spcPct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00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(cinnam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781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D0BA-0CBE-491B-B954-4FF267E7CC7E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rgbClr val="B78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ct val="0"/>
              </a:spcBef>
              <a:defRPr sz="1400"/>
            </a:lvl1pPr>
            <a:lvl2pPr marL="0" indent="0">
              <a:spcBef>
                <a:spcPct val="0"/>
              </a:spcBef>
              <a:buNone/>
              <a:defRPr sz="1400"/>
            </a:lvl2pPr>
            <a:lvl3pPr marL="627063" indent="-177800">
              <a:spcBef>
                <a:spcPct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D0BA-0CBE-491B-B954-4FF267E7CC7E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ct val="0"/>
              </a:spcBef>
              <a:defRPr sz="1400"/>
            </a:lvl1pPr>
            <a:lvl2pPr marL="0" indent="0">
              <a:spcBef>
                <a:spcPct val="0"/>
              </a:spcBef>
              <a:buNone/>
              <a:defRPr sz="1400"/>
            </a:lvl2pPr>
            <a:lvl3pPr marL="627063" indent="-177800">
              <a:spcBef>
                <a:spcPct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00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D0BA-0CBE-491B-B954-4FF267E7CC7E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ct val="0"/>
              </a:spcBef>
              <a:defRPr sz="1400"/>
            </a:lvl1pPr>
            <a:lvl2pPr marL="0" indent="0">
              <a:spcBef>
                <a:spcPct val="0"/>
              </a:spcBef>
              <a:buNone/>
              <a:defRPr sz="1400"/>
            </a:lvl2pPr>
            <a:lvl3pPr marL="627063" indent="-177800">
              <a:spcBef>
                <a:spcPct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62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D0BA-0CBE-491B-B954-4FF267E7CC7E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ct val="0"/>
              </a:spcBef>
              <a:defRPr sz="1400"/>
            </a:lvl1pPr>
            <a:lvl2pPr marL="0" indent="0">
              <a:spcBef>
                <a:spcPct val="0"/>
              </a:spcBef>
              <a:buNone/>
              <a:defRPr sz="1400"/>
            </a:lvl2pPr>
            <a:lvl3pPr marL="627063" indent="-177800">
              <a:spcBef>
                <a:spcPct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(red cabb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D0BA-0CBE-491B-B954-4FF267E7CC7E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ct val="0"/>
              </a:spcBef>
              <a:defRPr sz="1400"/>
            </a:lvl1pPr>
            <a:lvl2pPr marL="0" indent="0">
              <a:spcBef>
                <a:spcPct val="0"/>
              </a:spcBef>
              <a:buNone/>
              <a:defRPr sz="1400"/>
            </a:lvl2pPr>
            <a:lvl3pPr marL="627063" indent="-177800">
              <a:spcBef>
                <a:spcPct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87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D0BA-0CBE-491B-B954-4FF267E7CC7E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ct val="0"/>
              </a:spcBef>
              <a:defRPr sz="1400"/>
            </a:lvl1pPr>
            <a:lvl2pPr marL="0" indent="0">
              <a:spcBef>
                <a:spcPct val="0"/>
              </a:spcBef>
              <a:buNone/>
              <a:defRPr sz="1400"/>
            </a:lvl2pPr>
            <a:lvl3pPr marL="627063" indent="-177800">
              <a:spcBef>
                <a:spcPct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2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D0BA-0CBE-491B-B954-4FF267E7CC7E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ct val="0"/>
              </a:spcBef>
              <a:defRPr sz="1400"/>
            </a:lvl1pPr>
            <a:lvl2pPr marL="0" indent="0">
              <a:spcBef>
                <a:spcPct val="0"/>
              </a:spcBef>
              <a:buNone/>
              <a:defRPr sz="1400"/>
            </a:lvl2pPr>
            <a:lvl3pPr marL="627063" indent="-177800">
              <a:spcBef>
                <a:spcPct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1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05" y="0"/>
            <a:ext cx="71251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3591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3591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4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387C-8030-45A7-8F35-267C254110AD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617354" y="1895035"/>
            <a:ext cx="6109759" cy="303953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4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4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387C-8030-45A7-8F35-267C254110AD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617354" y="1895035"/>
            <a:ext cx="6109759" cy="303953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cinnam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4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387C-8030-45A7-8F35-267C254110AD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617354" y="1895035"/>
            <a:ext cx="6109759" cy="3039533"/>
          </a:xfrm>
          <a:prstGeom prst="triangle">
            <a:avLst/>
          </a:prstGeom>
          <a:solidFill>
            <a:srgbClr val="B78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84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4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387C-8030-45A7-8F35-267C254110AD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617354" y="1895035"/>
            <a:ext cx="6109759" cy="303953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49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4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387C-8030-45A7-8F35-267C254110AD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617354" y="1895035"/>
            <a:ext cx="6109759" cy="303953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2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4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387C-8030-45A7-8F35-267C254110AD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617354" y="1895035"/>
            <a:ext cx="6109759" cy="3039533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3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red cabb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4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387C-8030-45A7-8F35-267C254110AD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617354" y="1895035"/>
            <a:ext cx="6109759" cy="303953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4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387C-8030-45A7-8F35-267C254110AD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617354" y="1895035"/>
            <a:ext cx="6109759" cy="303953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8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4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387C-8030-45A7-8F35-267C254110AD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617354" y="1895035"/>
            <a:ext cx="6109759" cy="303953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40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F8D-5C50-4E7A-998C-225910A83E46}" type="datetime1">
              <a:rPr lang="en-GB" smtClean="0"/>
              <a:t>20/04/2021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30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5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05" y="0"/>
            <a:ext cx="71251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1305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1305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5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05" y="0"/>
            <a:ext cx="71251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1305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1305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05" y="0"/>
            <a:ext cx="71251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067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067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2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05" y="0"/>
            <a:ext cx="712519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067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067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0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05" y="0"/>
            <a:ext cx="712519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067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067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30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754" y="1862841"/>
            <a:ext cx="8190847" cy="4119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6308728"/>
            <a:ext cx="2743200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456E4FB-E813-415C-B368-66CE7ECA0A31}" type="datetime1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308728"/>
            <a:ext cx="7975600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74" y="6308728"/>
            <a:ext cx="482601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4C8F9649-BC6C-436E-9820-F0231B3F3750}" type="slidenum">
              <a:rPr lang="en-GB" smtClean="0"/>
              <a:pPr algn="r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676271" y="6360319"/>
            <a:ext cx="0" cy="10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49"/>
            <a:ext cx="1512000" cy="21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6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0"/>
        </a:spcBef>
        <a:buFont typeface="Bree Rg" panose="02000503000000020004" pitchFamily="50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685800" rtl="0" eaLnBrk="1" latinLnBrk="0" hangingPunct="1">
        <a:lnSpc>
          <a:spcPct val="100000"/>
        </a:lnSpc>
        <a:spcBef>
          <a:spcPct val="0"/>
        </a:spcBef>
        <a:buFont typeface="Bree Rg" panose="02000503000000020004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3050" algn="l" defTabSz="685800" rtl="0" eaLnBrk="1" latinLnBrk="0" hangingPunct="1">
        <a:lnSpc>
          <a:spcPct val="100000"/>
        </a:lnSpc>
        <a:spcBef>
          <a:spcPct val="0"/>
        </a:spcBef>
        <a:buFont typeface="Bree Rg" panose="02000503000000020004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ct val="0"/>
        </a:spcBef>
        <a:buFont typeface="Bree Rg" panose="02000503000000020004" pitchFamily="50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ct val="0"/>
        </a:spcBef>
        <a:buFont typeface="Bree Rg" panose="02000503000000020004" pitchFamily="50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F43AB6-5D5F-4568-BD3A-0DD35CECB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330" y="2267788"/>
            <a:ext cx="3956320" cy="3601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713CC4-F718-4AF4-99BB-C940D078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40" y="890725"/>
            <a:ext cx="9298236" cy="881349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KAX71.000WH - Frozen Dessert Maker</a:t>
            </a:r>
            <a:br>
              <a:rPr lang="en-GB" dirty="0"/>
            </a:br>
            <a:r>
              <a:rPr lang="en-GB" sz="2000" b="1" dirty="0"/>
              <a:t>Make Frozen Desserts in 30 minutes! </a:t>
            </a:r>
            <a:br>
              <a:rPr lang="en-GB" sz="2000" b="1" dirty="0"/>
            </a:br>
            <a:br>
              <a:rPr lang="en-GB" sz="2000" dirty="0"/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7F320-9024-481F-8719-2FAEA824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9649-BC6C-436E-9820-F0231B3F3750}" type="slidenum">
              <a:rPr lang="en-GB" smtClean="0"/>
              <a:t>1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69CBED-0A37-4DAF-B899-0A3C2BE72AD4}"/>
              </a:ext>
            </a:extLst>
          </p:cNvPr>
          <p:cNvSpPr/>
          <p:nvPr/>
        </p:nvSpPr>
        <p:spPr>
          <a:xfrm>
            <a:off x="377156" y="1975883"/>
            <a:ext cx="779994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4"/>
                </a:solidFill>
              </a:rPr>
              <a:t>Makes ice cream in 30 minutes </a:t>
            </a:r>
            <a:r>
              <a:rPr lang="en-GB" sz="1400" dirty="0"/>
              <a:t>– The improved paddle moves ingredients around the bowl and freezes the ingredients within 30 minutes while minimising ice particles.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4"/>
                </a:solidFill>
              </a:rPr>
              <a:t>Up to 1L of delicious frozen desserts</a:t>
            </a:r>
            <a:r>
              <a:rPr lang="en-GB" sz="1400" dirty="0"/>
              <a:t> –The 1L pre freeze-able bowl for large batches of ice cream, sorbet or frozen yoghurt.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4"/>
                </a:solidFill>
              </a:rPr>
              <a:t>Fits in to a standard freezer drawer </a:t>
            </a:r>
            <a:r>
              <a:rPr lang="en-GB" sz="1400" dirty="0"/>
              <a:t>-  We have tested the bowl to fit in most freezers without any extra effort having to remove a freezer shelf.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4"/>
                </a:solidFill>
              </a:rPr>
              <a:t>Convenient to use and easy to handle </a:t>
            </a:r>
            <a:r>
              <a:rPr lang="en-GB" sz="1400" dirty="0"/>
              <a:t>– The shape and size of the new Frozen Dessert Maker has been designed to be convenient to use and easy to handle.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4"/>
                </a:solidFill>
              </a:rPr>
              <a:t>Redesigned fitment of the bowl </a:t>
            </a:r>
            <a:r>
              <a:rPr lang="en-GB" sz="1400" dirty="0"/>
              <a:t>– New design of the bowl enhancing the locking and unlocking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4"/>
                </a:solidFill>
              </a:rPr>
              <a:t>Better Paddle fitment </a:t>
            </a:r>
            <a:r>
              <a:rPr lang="en-GB" sz="1400" dirty="0"/>
              <a:t>– Better fitment of the ice cream paddle.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4"/>
                </a:solidFill>
              </a:rPr>
              <a:t>Dishwasher Safe </a:t>
            </a:r>
            <a:r>
              <a:rPr lang="en-GB" sz="1400" dirty="0"/>
              <a:t>–</a:t>
            </a:r>
            <a:r>
              <a:rPr lang="en-GB" sz="1400" b="1" dirty="0">
                <a:solidFill>
                  <a:schemeClr val="accent4"/>
                </a:solidFill>
              </a:rPr>
              <a:t> </a:t>
            </a:r>
            <a:r>
              <a:rPr lang="en-GB" sz="1400" dirty="0"/>
              <a:t>Paddle and Adaptor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4"/>
                </a:solidFill>
              </a:rPr>
              <a:t>Compatible with all current kitchen machines </a:t>
            </a:r>
            <a:r>
              <a:rPr lang="en-GB" sz="1400" dirty="0"/>
              <a:t>– It fits Chef and Chef XL models including Titanium and Cooking Chef, the current range Titanium, Elite, Sense and Chef, Cooking Chef</a:t>
            </a:r>
          </a:p>
        </p:txBody>
      </p:sp>
    </p:spTree>
    <p:extLst>
      <p:ext uri="{BB962C8B-B14F-4D97-AF65-F5344CB8AC3E}">
        <p14:creationId xmlns:p14="http://schemas.microsoft.com/office/powerpoint/2010/main" val="61386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7D6A-1B8B-4107-9F06-3A181AFA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 Sheet Slide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87295-B089-4A06-B55E-6555BF9C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F9649-BC6C-436E-9820-F0231B3F3750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77777A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77777A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0C13CAE-F727-4D4E-B1A1-743C5BE64B64}"/>
              </a:ext>
            </a:extLst>
          </p:cNvPr>
          <p:cNvGraphicFramePr>
            <a:graphicFrameLocks noGrp="1"/>
          </p:cNvGraphicFramePr>
          <p:nvPr/>
        </p:nvGraphicFramePr>
        <p:xfrm>
          <a:off x="521791" y="2992195"/>
          <a:ext cx="4359018" cy="762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3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137">
                  <a:extLst>
                    <a:ext uri="{9D8B030D-6E8A-4147-A177-3AD203B41FA5}">
                      <a16:colId xmlns:a16="http://schemas.microsoft.com/office/drawing/2014/main" val="1158125244"/>
                    </a:ext>
                  </a:extLst>
                </a:gridCol>
                <a:gridCol w="1390989">
                  <a:extLst>
                    <a:ext uri="{9D8B030D-6E8A-4147-A177-3AD203B41FA5}">
                      <a16:colId xmlns:a16="http://schemas.microsoft.com/office/drawing/2014/main" val="2357925969"/>
                    </a:ext>
                  </a:extLst>
                </a:gridCol>
              </a:tblGrid>
              <a:tr h="304726">
                <a:tc>
                  <a:txBody>
                    <a:bodyPr/>
                    <a:lstStyle/>
                    <a:p>
                      <a:pPr algn="ctr"/>
                      <a:r>
                        <a:rPr lang="en-GB" sz="880" b="1" dirty="0">
                          <a:solidFill>
                            <a:schemeClr val="bg1"/>
                          </a:solidFill>
                          <a:latin typeface="+mn-lt"/>
                        </a:rPr>
                        <a:t>Packaging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Single Pack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1" dirty="0">
                          <a:solidFill>
                            <a:schemeClr val="bg1"/>
                          </a:solidFill>
                          <a:latin typeface="+mn-lt"/>
                        </a:rPr>
                        <a:t>Multi Pack 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880" b="0">
                          <a:solidFill>
                            <a:schemeClr val="tx1"/>
                          </a:solidFill>
                          <a:latin typeface="+mn-lt"/>
                        </a:rPr>
                        <a:t>Size (cm)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+mn-lt"/>
                        </a:rPr>
                        <a:t>31 x 30 x 18.30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+mn-lt"/>
                        </a:rPr>
                        <a:t>62 x 32.5 x 39.30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50">
                <a:tc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solidFill>
                            <a:schemeClr val="tx1"/>
                          </a:solidFill>
                          <a:latin typeface="+mn-lt"/>
                        </a:rPr>
                        <a:t>Weight (kg)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dirty="0">
                          <a:solidFill>
                            <a:schemeClr val="tx1"/>
                          </a:solidFill>
                          <a:latin typeface="+mn-lt"/>
                        </a:rPr>
                        <a:t>2.15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dirty="0">
                          <a:solidFill>
                            <a:schemeClr val="tx1"/>
                          </a:solidFill>
                          <a:latin typeface="+mn-lt"/>
                        </a:rPr>
                        <a:t>9.32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708262F-19C6-4BAA-9FBE-B4FD14C6C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787122"/>
              </p:ext>
            </p:extLst>
          </p:nvPr>
        </p:nvGraphicFramePr>
        <p:xfrm>
          <a:off x="521792" y="3981145"/>
          <a:ext cx="5328132" cy="522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11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Container</a:t>
                      </a:r>
                      <a:r>
                        <a:rPr lang="en-GB" sz="9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Qty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20ft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40ft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40ft H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MOQ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sz="900" dirty="0"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1440 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3040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3472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4</a:t>
                      </a:r>
                      <a:endParaRPr lang="en-GB" sz="900" dirty="0"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55747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FC9C632-BCEB-4890-AF5A-3DDFDDF80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977940"/>
              </p:ext>
            </p:extLst>
          </p:nvPr>
        </p:nvGraphicFramePr>
        <p:xfrm>
          <a:off x="521790" y="4795456"/>
          <a:ext cx="5737229" cy="7433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889">
                  <a:extLst>
                    <a:ext uri="{9D8B030D-6E8A-4147-A177-3AD203B41FA5}">
                      <a16:colId xmlns:a16="http://schemas.microsoft.com/office/drawing/2014/main" val="4250002627"/>
                    </a:ext>
                  </a:extLst>
                </a:gridCol>
              </a:tblGrid>
              <a:tr h="200472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SKU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1">
                          <a:solidFill>
                            <a:schemeClr val="bg1"/>
                          </a:solidFill>
                          <a:latin typeface="+mn-lt"/>
                        </a:rPr>
                        <a:t>Barcode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759">
                <a:tc rowSpan="2">
                  <a:txBody>
                    <a:bodyPr/>
                    <a:lstStyle/>
                    <a:p>
                      <a:pPr algn="ctr"/>
                      <a:r>
                        <a:rPr lang="en-GB" sz="900" b="0" i="0" dirty="0">
                          <a:solidFill>
                            <a:srgbClr val="4B606F"/>
                          </a:solidFill>
                          <a:effectLst/>
                          <a:latin typeface="tahoma" panose="020B0604030504040204" pitchFamily="34" charset="0"/>
                        </a:rPr>
                        <a:t>AW20010022</a:t>
                      </a:r>
                      <a:endParaRPr lang="en-GB" sz="900" dirty="0"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sv-SE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KAX71.000WH ATT KW FROZEN DST MAKER INT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Pack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5011423002132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396619"/>
                  </a:ext>
                </a:extLst>
              </a:tr>
              <a:tr h="281837">
                <a:tc vMerge="1"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sv-SE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 Pack 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45011423002130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17844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24C0CE3-FAD3-46CF-86D1-86DFD79A4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630804"/>
              </p:ext>
            </p:extLst>
          </p:nvPr>
        </p:nvGraphicFramePr>
        <p:xfrm>
          <a:off x="521790" y="1572928"/>
          <a:ext cx="5328134" cy="1153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3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4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b="1">
                          <a:solidFill>
                            <a:schemeClr val="bg1"/>
                          </a:solidFill>
                          <a:latin typeface="+mn-lt"/>
                        </a:rPr>
                        <a:t>Product Details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59">
                <a:tc>
                  <a:txBody>
                    <a:bodyPr/>
                    <a:lstStyle/>
                    <a:p>
                      <a:pPr algn="l"/>
                      <a:r>
                        <a:rPr lang="en-GB" sz="900" b="1">
                          <a:solidFill>
                            <a:schemeClr val="tx1"/>
                          </a:solidFill>
                          <a:latin typeface="+mn-lt"/>
                        </a:rPr>
                        <a:t>Colour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White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GB" sz="900" b="1">
                          <a:solidFill>
                            <a:schemeClr val="tx1"/>
                          </a:solidFill>
                          <a:latin typeface="+mn-lt"/>
                        </a:rPr>
                        <a:t>Materials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Plastic 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GB" sz="900" b="1">
                          <a:solidFill>
                            <a:schemeClr val="tx1"/>
                          </a:solidFill>
                          <a:latin typeface="+mn-lt"/>
                        </a:rPr>
                        <a:t>Dimensions (cm) LxWxH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+mn-lt"/>
                        </a:rPr>
                        <a:t>28.71 x 24.29 x 16.37 cm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900" b="1">
                          <a:solidFill>
                            <a:schemeClr val="tx1"/>
                          </a:solidFill>
                          <a:latin typeface="+mn-lt"/>
                        </a:rPr>
                        <a:t>Weight (kg)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1.71kg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688808E-B133-4EC8-A557-59CB346A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045" y="1552818"/>
            <a:ext cx="4359018" cy="4023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01BD3B-1145-4D59-B3D5-1A2174895A8C}"/>
              </a:ext>
            </a:extLst>
          </p:cNvPr>
          <p:cNvSpPr txBox="1"/>
          <p:nvPr/>
        </p:nvSpPr>
        <p:spPr>
          <a:xfrm>
            <a:off x="358773" y="5916058"/>
            <a:ext cx="7044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7777A"/>
                </a:solidFill>
                <a:effectLst/>
                <a:uLnTx/>
                <a:uFillTx/>
                <a:latin typeface="Arial"/>
                <a:cs typeface="Arial"/>
              </a:rPr>
              <a:t>Please contact your Regional Co-Ordinator for samples and SKU information</a:t>
            </a:r>
          </a:p>
        </p:txBody>
      </p:sp>
    </p:spTree>
    <p:extLst>
      <p:ext uri="{BB962C8B-B14F-4D97-AF65-F5344CB8AC3E}">
        <p14:creationId xmlns:p14="http://schemas.microsoft.com/office/powerpoint/2010/main" val="97826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713">
      <a:dk1>
        <a:srgbClr val="77777A"/>
      </a:dk1>
      <a:lt1>
        <a:sysClr val="window" lastClr="FFFFFF"/>
      </a:lt1>
      <a:dk2>
        <a:srgbClr val="63A70A"/>
      </a:dk2>
      <a:lt2>
        <a:srgbClr val="B6BD00"/>
      </a:lt2>
      <a:accent1>
        <a:srgbClr val="EDAA00"/>
      </a:accent1>
      <a:accent2>
        <a:srgbClr val="2D7050"/>
      </a:accent2>
      <a:accent3>
        <a:srgbClr val="A65A95"/>
      </a:accent3>
      <a:accent4>
        <a:srgbClr val="7C2582"/>
      </a:accent4>
      <a:accent5>
        <a:srgbClr val="EA9000"/>
      </a:accent5>
      <a:accent6>
        <a:srgbClr val="E7417A"/>
      </a:accent6>
      <a:hlink>
        <a:srgbClr val="0563C1"/>
      </a:hlink>
      <a:folHlink>
        <a:srgbClr val="954F72"/>
      </a:folHlink>
    </a:clrScheme>
    <a:fontScheme name="Custom 71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wood Presentation Template (Widescreen 190917)" id="{E836921C-2ECC-4883-8DF3-6D2A6A7C7F51}" vid="{285293F0-05C2-4BBE-9CE8-8DD351957B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287</Words>
  <Application>Microsoft Office PowerPoint</Application>
  <PresentationFormat>Widescreen</PresentationFormat>
  <Paragraphs>56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Bree Rg</vt:lpstr>
      <vt:lpstr>Georgia</vt:lpstr>
      <vt:lpstr>tahoma</vt:lpstr>
      <vt:lpstr>1_Office Theme</vt:lpstr>
      <vt:lpstr>KAX71.000WH - Frozen Dessert Maker Make Frozen Desserts in 30 minutes!   </vt:lpstr>
      <vt:lpstr>Data Sheet Slide 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KAX71.000WH - Frozen Dessert Maker Make Frozen Desserts in 30 minutes!   </dc:title>
  <dc:creator>Vasileia Tsakalidou</dc:creator>
  <cp:lastModifiedBy>Vasileia Tsakalidou</cp:lastModifiedBy>
  <cp:revision>6</cp:revision>
  <dcterms:created xsi:type="dcterms:W3CDTF">2021-01-20T09:38:21Z</dcterms:created>
  <dcterms:modified xsi:type="dcterms:W3CDTF">2021-04-20T13:37:07Z</dcterms:modified>
</cp:coreProperties>
</file>