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4"/>
  </p:notesMasterIdLst>
  <p:sldIdLst>
    <p:sldId id="3035" r:id="rId2"/>
    <p:sldId id="303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EC6"/>
    <a:srgbClr val="34805C"/>
    <a:srgbClr val="97D5B7"/>
    <a:srgbClr val="48B280"/>
    <a:srgbClr val="409E71"/>
    <a:srgbClr val="3C946A"/>
    <a:srgbClr val="3A8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E71E1-A8CE-4FAE-914B-BCF9E9A2B38F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945C2-2992-4397-B7A3-E3923CBF6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84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user-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152406" y="0"/>
            <a:ext cx="7039595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82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82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9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805" y="0"/>
            <a:ext cx="71251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067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067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0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805" y="0"/>
            <a:ext cx="71251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067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067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7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805" y="0"/>
            <a:ext cx="712519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067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067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ed Foo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9916" cy="6858000"/>
          </a:xfrm>
          <a:prstGeom prst="rect">
            <a:avLst/>
          </a:prstGeom>
        </p:spPr>
      </p:pic>
      <p:sp>
        <p:nvSpPr>
          <p:cNvPr id="9" name="Rectangle 2"/>
          <p:cNvSpPr/>
          <p:nvPr userDrawn="1"/>
        </p:nvSpPr>
        <p:spPr>
          <a:xfrm>
            <a:off x="6082300" y="0"/>
            <a:ext cx="6109699" cy="6858000"/>
          </a:xfrm>
          <a:custGeom>
            <a:avLst/>
            <a:gdLst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  <a:gd name="connsiteX6" fmla="*/ 0 w 6109699"/>
              <a:gd name="connsiteY6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rgbClr val="ED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676400"/>
            <a:ext cx="3733800" cy="35052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4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1E6962-2775-4C60-BB84-755E3E7970DE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44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ed Foo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3478" cy="6858000"/>
          </a:xfrm>
          <a:prstGeom prst="rect">
            <a:avLst/>
          </a:prstGeom>
        </p:spPr>
      </p:pic>
      <p:sp>
        <p:nvSpPr>
          <p:cNvPr id="9" name="Rectangle 2"/>
          <p:cNvSpPr/>
          <p:nvPr userDrawn="1"/>
        </p:nvSpPr>
        <p:spPr>
          <a:xfrm>
            <a:off x="6082300" y="0"/>
            <a:ext cx="6109699" cy="6858000"/>
          </a:xfrm>
          <a:custGeom>
            <a:avLst/>
            <a:gdLst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  <a:gd name="connsiteX6" fmla="*/ 0 w 6109699"/>
              <a:gd name="connsiteY6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676400"/>
            <a:ext cx="3733800" cy="35052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4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C7DC4-81C3-4165-859A-81B751524AAA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0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ed Foo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277600" cy="6858000"/>
          </a:xfrm>
          <a:prstGeom prst="rect">
            <a:avLst/>
          </a:prstGeom>
        </p:spPr>
      </p:pic>
      <p:sp>
        <p:nvSpPr>
          <p:cNvPr id="9" name="Rectangle 2"/>
          <p:cNvSpPr/>
          <p:nvPr userDrawn="1"/>
        </p:nvSpPr>
        <p:spPr>
          <a:xfrm>
            <a:off x="6082300" y="0"/>
            <a:ext cx="6109699" cy="6858000"/>
          </a:xfrm>
          <a:custGeom>
            <a:avLst/>
            <a:gdLst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  <a:gd name="connsiteX6" fmla="*/ 0 w 6109699"/>
              <a:gd name="connsiteY6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rgbClr val="AA4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676400"/>
            <a:ext cx="3733800" cy="35052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4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252A2D-ABAB-4EE1-A8CE-16404A02754E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75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ed Foo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201400" cy="6858000"/>
          </a:xfrm>
          <a:prstGeom prst="rect">
            <a:avLst/>
          </a:prstGeom>
        </p:spPr>
      </p:pic>
      <p:sp>
        <p:nvSpPr>
          <p:cNvPr id="9" name="Rectangle 2"/>
          <p:cNvSpPr/>
          <p:nvPr userDrawn="1"/>
        </p:nvSpPr>
        <p:spPr>
          <a:xfrm>
            <a:off x="6082300" y="0"/>
            <a:ext cx="6109699" cy="6858000"/>
          </a:xfrm>
          <a:custGeom>
            <a:avLst/>
            <a:gdLst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  <a:gd name="connsiteX6" fmla="*/ 0 w 6109699"/>
              <a:gd name="connsiteY6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676400"/>
            <a:ext cx="3733800" cy="35052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4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6B2F2-6BB5-4D9B-99AB-B05331BB96D9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ed Foo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891076" cy="6858000"/>
          </a:xfrm>
          <a:prstGeom prst="rect">
            <a:avLst/>
          </a:prstGeom>
        </p:spPr>
      </p:pic>
      <p:sp>
        <p:nvSpPr>
          <p:cNvPr id="9" name="Rectangle 2"/>
          <p:cNvSpPr/>
          <p:nvPr userDrawn="1"/>
        </p:nvSpPr>
        <p:spPr>
          <a:xfrm>
            <a:off x="6082300" y="0"/>
            <a:ext cx="6109699" cy="6858000"/>
          </a:xfrm>
          <a:custGeom>
            <a:avLst/>
            <a:gdLst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  <a:gd name="connsiteX6" fmla="*/ 0 w 6109699"/>
              <a:gd name="connsiteY6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676400"/>
            <a:ext cx="3733800" cy="35052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4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41EACC-F0A9-4C1D-8004-5F4685A7A7A4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24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ed Foo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160369" cy="6858000"/>
          </a:xfrm>
          <a:prstGeom prst="rect">
            <a:avLst/>
          </a:prstGeom>
        </p:spPr>
      </p:pic>
      <p:sp>
        <p:nvSpPr>
          <p:cNvPr id="9" name="Rectangle 2"/>
          <p:cNvSpPr/>
          <p:nvPr userDrawn="1"/>
        </p:nvSpPr>
        <p:spPr>
          <a:xfrm>
            <a:off x="6082300" y="0"/>
            <a:ext cx="6109699" cy="6858000"/>
          </a:xfrm>
          <a:custGeom>
            <a:avLst/>
            <a:gdLst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  <a:gd name="connsiteX6" fmla="*/ 0 w 6109699"/>
              <a:gd name="connsiteY6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676400"/>
            <a:ext cx="3733800" cy="35052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4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73D0A-216E-47E8-B0A0-E6A1736F14F6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4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ed Foo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732818" cy="6858000"/>
          </a:xfrm>
          <a:prstGeom prst="rect">
            <a:avLst/>
          </a:prstGeom>
        </p:spPr>
      </p:pic>
      <p:sp>
        <p:nvSpPr>
          <p:cNvPr id="9" name="Rectangle 2"/>
          <p:cNvSpPr/>
          <p:nvPr userDrawn="1"/>
        </p:nvSpPr>
        <p:spPr>
          <a:xfrm>
            <a:off x="6082300" y="0"/>
            <a:ext cx="6109699" cy="6858000"/>
          </a:xfrm>
          <a:custGeom>
            <a:avLst/>
            <a:gdLst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  <a:gd name="connsiteX6" fmla="*/ 0 w 6109699"/>
              <a:gd name="connsiteY6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676400"/>
            <a:ext cx="3733800" cy="35052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4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C1B134-CDA0-456C-B68A-FEFBA9C1B59B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2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805" y="0"/>
            <a:ext cx="71251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82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82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1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ed Foo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856222" cy="6858000"/>
          </a:xfrm>
          <a:prstGeom prst="rect">
            <a:avLst/>
          </a:prstGeom>
        </p:spPr>
      </p:pic>
      <p:sp>
        <p:nvSpPr>
          <p:cNvPr id="9" name="Rectangle 2"/>
          <p:cNvSpPr/>
          <p:nvPr userDrawn="1"/>
        </p:nvSpPr>
        <p:spPr>
          <a:xfrm>
            <a:off x="6082300" y="0"/>
            <a:ext cx="6109699" cy="6858000"/>
          </a:xfrm>
          <a:custGeom>
            <a:avLst/>
            <a:gdLst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  <a:gd name="connsiteX6" fmla="*/ 0 w 6109699"/>
              <a:gd name="connsiteY6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676400"/>
            <a:ext cx="3733800" cy="35052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4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4EE8A8-4CFD-444D-AD14-5F6AA159A86C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ed Foo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701382" cy="6858000"/>
          </a:xfrm>
          <a:prstGeom prst="rect">
            <a:avLst/>
          </a:prstGeom>
        </p:spPr>
      </p:pic>
      <p:sp>
        <p:nvSpPr>
          <p:cNvPr id="9" name="Rectangle 2"/>
          <p:cNvSpPr/>
          <p:nvPr userDrawn="1"/>
        </p:nvSpPr>
        <p:spPr>
          <a:xfrm>
            <a:off x="6082300" y="0"/>
            <a:ext cx="6109699" cy="6858000"/>
          </a:xfrm>
          <a:custGeom>
            <a:avLst/>
            <a:gdLst>
              <a:gd name="connsiteX0" fmla="*/ 0 w 6109699"/>
              <a:gd name="connsiteY0" fmla="*/ 3431569 h 6858000"/>
              <a:gd name="connsiteX1" fmla="*/ 3431570 w 6109699"/>
              <a:gd name="connsiteY1" fmla="*/ 0 h 6858000"/>
              <a:gd name="connsiteX2" fmla="*/ 6109699 w 6109699"/>
              <a:gd name="connsiteY2" fmla="*/ 0 h 6858000"/>
              <a:gd name="connsiteX3" fmla="*/ 6109699 w 6109699"/>
              <a:gd name="connsiteY3" fmla="*/ 6858000 h 6858000"/>
              <a:gd name="connsiteX4" fmla="*/ 3462392 w 6109699"/>
              <a:gd name="connsiteY4" fmla="*/ 6852863 h 6858000"/>
              <a:gd name="connsiteX5" fmla="*/ 0 w 6109699"/>
              <a:gd name="connsiteY5" fmla="*/ 3431569 h 6858000"/>
              <a:gd name="connsiteX6" fmla="*/ 0 w 6109699"/>
              <a:gd name="connsiteY6" fmla="*/ 34315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9699" h="6858000">
                <a:moveTo>
                  <a:pt x="0" y="3431569"/>
                </a:moveTo>
                <a:cubicBezTo>
                  <a:pt x="2758040" y="696074"/>
                  <a:pt x="1396145" y="2061681"/>
                  <a:pt x="3431570" y="0"/>
                </a:cubicBezTo>
                <a:lnTo>
                  <a:pt x="6109699" y="0"/>
                </a:lnTo>
                <a:lnTo>
                  <a:pt x="6109699" y="6858000"/>
                </a:lnTo>
                <a:lnTo>
                  <a:pt x="3462392" y="6852863"/>
                </a:lnTo>
                <a:lnTo>
                  <a:pt x="0" y="343156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1676400"/>
            <a:ext cx="3733800" cy="3505200"/>
          </a:xfrm>
        </p:spPr>
        <p:txBody>
          <a:bodyPr anchor="ctr">
            <a:normAutofit/>
          </a:bodyPr>
          <a:lstStyle>
            <a:lvl1pPr>
              <a:lnSpc>
                <a:spcPct val="105000"/>
              </a:lnSpc>
              <a:defRPr sz="4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4D5667-002C-431A-BE1B-4C6EF2AB052C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x Cont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8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499A-8E4C-4909-89E4-B0885EF144CF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7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86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A565-C559-4709-869A-B6A9F9CE18B4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cinnam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8675"/>
          </a:xfrm>
        </p:spPr>
        <p:txBody>
          <a:bodyPr/>
          <a:lstStyle>
            <a:lvl1pPr>
              <a:defRPr>
                <a:solidFill>
                  <a:srgbClr val="B781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83B8-D490-4207-BEA5-72458061007E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B78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86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B659-1C05-4654-88EE-2F7EF48D2B7F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5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8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3AC3-FAC9-4A55-9517-60733BD7F876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4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86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57DB-EDB4-454D-8AF5-04934A143EB8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3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red cabb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86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F530-9046-40AE-8FA9-D444D67FD891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9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86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DA49-7CF9-4958-B11A-7ADA097851F7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64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805" y="0"/>
            <a:ext cx="71251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829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829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7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86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35FA-18AD-4CA2-930F-6251D8E8568F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6753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791200" y="1862841"/>
            <a:ext cx="4968000" cy="4119562"/>
          </a:xfrm>
        </p:spPr>
        <p:txBody>
          <a:bodyPr/>
          <a:lstStyle>
            <a:lvl1pPr>
              <a:spcBef>
                <a:spcPct val="0"/>
              </a:spcBef>
              <a:defRPr/>
            </a:lvl1pPr>
            <a:lvl2pPr>
              <a:spcBef>
                <a:spcPct val="0"/>
              </a:spcBef>
              <a:defRPr/>
            </a:lvl2pPr>
            <a:lvl3pPr>
              <a:spcBef>
                <a:spcPct val="0"/>
              </a:spcBef>
              <a:defRPr/>
            </a:lvl3pPr>
            <a:lvl4pPr>
              <a:spcBef>
                <a:spcPct val="0"/>
              </a:spcBef>
              <a:defRPr/>
            </a:lvl4pPr>
            <a:lvl5pPr>
              <a:spcBef>
                <a:spcPct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4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30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112A-C8F2-4AFF-B90C-10CC6C9EDB33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37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C811-6266-49EE-990A-15FB1672037A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(cinnam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781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4F4-A0EB-4184-BED1-4C8576ABE828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rgbClr val="B78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4E4F-8E21-4005-8808-D9D9D0906F48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4C1B-B458-4528-BE17-A3662B1A6A1E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3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A635-4858-4CBE-9989-12C495335778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8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(red cabb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4544-7DCE-45AC-B2E8-8734D9906B03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6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3C00-CE8E-47D6-8CB6-639B6E4729F6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32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88E1-EA45-49FB-A897-AC2BF1E089AA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10930468" y="685975"/>
            <a:ext cx="1684864" cy="838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36889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5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805" y="0"/>
            <a:ext cx="71251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3591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3591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che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4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4EFA-6A56-4E82-93BF-1456FFEC6ADD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617354" y="1895035"/>
            <a:ext cx="6109759" cy="303953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6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4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27BB-28AD-4D2A-96C4-2B5E1A7611C5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617354" y="1895035"/>
            <a:ext cx="6109759" cy="303953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cinnam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4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4F6C-CC99-4947-89EE-080650609F63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617354" y="1895035"/>
            <a:ext cx="6109759" cy="3039533"/>
          </a:xfrm>
          <a:prstGeom prst="triangle">
            <a:avLst/>
          </a:prstGeom>
          <a:solidFill>
            <a:srgbClr val="B78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spina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4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0B53-7F91-418E-9026-B3DB5A706C98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617354" y="1895035"/>
            <a:ext cx="6109759" cy="303953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green ap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4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54A7-05D1-41AE-B2B0-CA29F471A786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617354" y="1895035"/>
            <a:ext cx="6109759" cy="3039533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43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lemon gra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4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DE40-0E98-4C82-866D-D4F80D7F33A0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617354" y="1895035"/>
            <a:ext cx="6109759" cy="3039533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91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red cabb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4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0595-19D5-41B3-AD8D-42B808315E2A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617354" y="1895035"/>
            <a:ext cx="6109759" cy="303953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rhubar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4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7C8F-2D0C-4D71-8409-16736A88A4DD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617354" y="1895035"/>
            <a:ext cx="6109759" cy="303953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3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purple bas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824" y="1870703"/>
            <a:ext cx="7134577" cy="3911070"/>
          </a:xfrm>
        </p:spPr>
        <p:txBody>
          <a:bodyPr anchor="t">
            <a:normAutofit/>
          </a:bodyPr>
          <a:lstStyle>
            <a:lvl1pPr>
              <a:lnSpc>
                <a:spcPct val="105000"/>
              </a:lnSpc>
              <a:defRPr sz="56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25AD-725B-4F9F-8749-319700503E5D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617354" y="1895035"/>
            <a:ext cx="6109759" cy="303953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4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0904-3048-4429-8C98-5058D71297C4}" type="datetime1">
              <a:rPr lang="en-GB" smtClean="0"/>
              <a:t>21/11/2022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30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7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805" y="0"/>
            <a:ext cx="71251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1305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1305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2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 (red pepp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688" y="2209800"/>
            <a:ext cx="7100712" cy="3933294"/>
          </a:xfrm>
        </p:spPr>
        <p:txBody>
          <a:bodyPr/>
          <a:lstStyle>
            <a:lvl1pPr>
              <a:spcBef>
                <a:spcPct val="0"/>
              </a:spcBef>
              <a:defRPr sz="1400"/>
            </a:lvl1pPr>
            <a:lvl2pPr marL="0" indent="0">
              <a:spcBef>
                <a:spcPct val="0"/>
              </a:spcBef>
              <a:buNone/>
              <a:defRPr sz="1400"/>
            </a:lvl2pPr>
            <a:lvl3pPr marL="627063" indent="-177800">
              <a:spcBef>
                <a:spcPct val="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8969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4pPr>
            <a:lvl5pPr marL="1074738" indent="-177800">
              <a:spcBef>
                <a:spcPct val="0"/>
              </a:spcBef>
              <a:buFont typeface="Bree Rg" panose="02000503000000020004" pitchFamily="50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97DF-5CFA-461D-B1C1-CBDF4809D128}" type="datetime1">
              <a:rPr lang="en-GB" smtClean="0">
                <a:solidFill>
                  <a:srgbClr val="77777A"/>
                </a:solidFill>
              </a:rPr>
              <a:t>21/11/2022</a:t>
            </a:fld>
            <a:endParaRPr lang="en-GB">
              <a:solidFill>
                <a:srgbClr val="77777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77777A"/>
                </a:solidFill>
              </a:rPr>
              <a:t>Presenter's name, date &amp; place (Go Header &amp; Footer to edit this text)</a:t>
            </a:r>
            <a:endParaRPr lang="en-GB">
              <a:solidFill>
                <a:srgbClr val="77777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C8F9649-BC6C-436E-9820-F0231B3F3750}" type="slidenum">
              <a:rPr lang="en-GB" smtClean="0">
                <a:solidFill>
                  <a:srgbClr val="77777A"/>
                </a:solidFill>
              </a:rPr>
              <a:t>‹#›</a:t>
            </a:fld>
            <a:endParaRPr lang="en-GB">
              <a:solidFill>
                <a:srgbClr val="77777A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16200000">
            <a:off x="10790768" y="546275"/>
            <a:ext cx="1684864" cy="11176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805" y="0"/>
            <a:ext cx="71251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1305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1305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805" y="0"/>
            <a:ext cx="71251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067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067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8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805" y="0"/>
            <a:ext cx="71251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067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067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805" y="0"/>
            <a:ext cx="71251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461" y="1474298"/>
            <a:ext cx="5206739" cy="175345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461" y="3238892"/>
            <a:ext cx="5206739" cy="22475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4461" y="6117996"/>
            <a:ext cx="7340339" cy="511404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4" y="411938"/>
            <a:ext cx="3060000" cy="4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754" y="1034167"/>
            <a:ext cx="8190847" cy="8230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754" y="1862841"/>
            <a:ext cx="8190847" cy="41195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6308728"/>
            <a:ext cx="2743200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58137F7-A90F-4E1C-8D5E-57CF83E6846C}" type="datetime1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308728"/>
            <a:ext cx="7975600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Presenter's name, date &amp; place (Go Header &amp; Footer to edit this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474" y="6308728"/>
            <a:ext cx="482601" cy="196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fld id="{4C8F9649-BC6C-436E-9820-F0231B3F3750}" type="slidenum">
              <a:rPr lang="en-GB" smtClean="0"/>
              <a:pPr algn="r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676271" y="6360319"/>
            <a:ext cx="0" cy="108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4" y="411949"/>
            <a:ext cx="1512000" cy="2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  <p:sldLayoutId id="2147483748" r:id="rId33"/>
    <p:sldLayoutId id="2147483749" r:id="rId34"/>
    <p:sldLayoutId id="2147483750" r:id="rId35"/>
    <p:sldLayoutId id="2147483751" r:id="rId36"/>
    <p:sldLayoutId id="2147483752" r:id="rId37"/>
    <p:sldLayoutId id="2147483753" r:id="rId38"/>
    <p:sldLayoutId id="2147483754" r:id="rId39"/>
    <p:sldLayoutId id="2147483755" r:id="rId40"/>
    <p:sldLayoutId id="2147483756" r:id="rId41"/>
    <p:sldLayoutId id="2147483757" r:id="rId42"/>
    <p:sldLayoutId id="2147483758" r:id="rId43"/>
    <p:sldLayoutId id="2147483759" r:id="rId44"/>
    <p:sldLayoutId id="2147483760" r:id="rId45"/>
    <p:sldLayoutId id="2147483761" r:id="rId46"/>
    <p:sldLayoutId id="2147483762" r:id="rId47"/>
    <p:sldLayoutId id="2147483763" r:id="rId48"/>
    <p:sldLayoutId id="2147483764" r:id="rId49"/>
    <p:sldLayoutId id="2147483765" r:id="rId5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0"/>
        </a:spcBef>
        <a:buFont typeface="Bree Rg" panose="02000503000000020004" pitchFamily="50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685800" rtl="0" eaLnBrk="1" latinLnBrk="0" hangingPunct="1">
        <a:lnSpc>
          <a:spcPct val="100000"/>
        </a:lnSpc>
        <a:spcBef>
          <a:spcPct val="0"/>
        </a:spcBef>
        <a:buFont typeface="Bree Rg" panose="0200050300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685800" rtl="0" eaLnBrk="1" latinLnBrk="0" hangingPunct="1">
        <a:lnSpc>
          <a:spcPct val="100000"/>
        </a:lnSpc>
        <a:spcBef>
          <a:spcPct val="0"/>
        </a:spcBef>
        <a:buFont typeface="Bree Rg" panose="0200050300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ct val="0"/>
        </a:spcBef>
        <a:buFont typeface="Bree Rg" panose="02000503000000020004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ct val="0"/>
        </a:spcBef>
        <a:buFont typeface="Bree Rg" panose="02000503000000020004" pitchFamily="50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8198328E-60A0-7648-BA09-6052533F4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0" y="3524515"/>
            <a:ext cx="500604" cy="5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6EC039-B5DA-6E6F-4DF7-A2A2B662D7D8}"/>
              </a:ext>
            </a:extLst>
          </p:cNvPr>
          <p:cNvSpPr/>
          <p:nvPr/>
        </p:nvSpPr>
        <p:spPr>
          <a:xfrm>
            <a:off x="546755" y="6380244"/>
            <a:ext cx="317311" cy="276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DEDAF-A4EB-4952-889D-53960E84E268}"/>
              </a:ext>
            </a:extLst>
          </p:cNvPr>
          <p:cNvSpPr txBox="1"/>
          <p:nvPr/>
        </p:nvSpPr>
        <p:spPr>
          <a:xfrm>
            <a:off x="1130452" y="1754855"/>
            <a:ext cx="728558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4"/>
                </a:solidFill>
              </a:rPr>
              <a:t>6-in-1 Adjustable Slicing Disc – </a:t>
            </a:r>
            <a:r>
              <a:rPr lang="en-GB" sz="1400" dirty="0"/>
              <a:t>1 disc, 6 options; from super fine to extra thick slicing, plus dicing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4"/>
                </a:solidFill>
              </a:rPr>
              <a:t>Express Dice™ – </a:t>
            </a:r>
            <a:r>
              <a:rPr lang="en-GB" sz="1400" dirty="0"/>
              <a:t>Easy-clean patented Express Dice™ system for dicing, crudités and fries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4"/>
                </a:solidFill>
              </a:rPr>
              <a:t>Shatterproof and durable – </a:t>
            </a:r>
            <a:r>
              <a:rPr lang="en-GB" sz="1400" dirty="0"/>
              <a:t>Innovative, shatterproof and dishwasher-safe Tritan bowl material designed for continuous use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4"/>
                </a:solidFill>
              </a:rPr>
              <a:t>EverSharp™ chopping blades – </a:t>
            </a:r>
            <a:r>
              <a:rPr lang="en-GB" sz="1400" dirty="0"/>
              <a:t>Power through ingredients every time with the 10 times longer lasting EverSharp™ chopping blades*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4"/>
                </a:solidFill>
              </a:rPr>
              <a:t>Large capacity – </a:t>
            </a:r>
            <a:r>
              <a:rPr lang="en-GB" sz="1400" dirty="0"/>
              <a:t>The 1.2L capacity bowl is perfect for larger food preparation or batch cooking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4"/>
                </a:solidFill>
              </a:rPr>
              <a:t>5 discs in pack – </a:t>
            </a:r>
            <a:r>
              <a:rPr lang="en-GB" sz="1400" dirty="0"/>
              <a:t>6-in-1 adjustable slicing, extra fine grating, fine grating, coarse grating and julienne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cs typeface="Arial"/>
              </a:rPr>
              <a:t>SmartStore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cs typeface="Arial"/>
              </a:rPr>
              <a:t>™–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/>
              </a:rPr>
              <a:t>Keep all your essential tools neatly and safely together in the SmartStore™ bag*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4"/>
                </a:solidFill>
              </a:rPr>
              <a:t>Dishwasher safe </a:t>
            </a:r>
            <a:r>
              <a:rPr lang="en-GB" sz="1400" dirty="0">
                <a:solidFill>
                  <a:schemeClr val="accent4"/>
                </a:solidFill>
              </a:rPr>
              <a:t>– </a:t>
            </a:r>
            <a:r>
              <a:rPr lang="en-GB" sz="1400" dirty="0"/>
              <a:t>Fully dishwasher safe for a fuss-free clean up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2A08B57-4252-4D1F-8B73-C077AA23C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044" y="825978"/>
            <a:ext cx="10518504" cy="828675"/>
          </a:xfrm>
        </p:spPr>
        <p:txBody>
          <a:bodyPr/>
          <a:lstStyle/>
          <a:p>
            <a:r>
              <a:rPr lang="en-GB" dirty="0"/>
              <a:t>KAH65.000PL - MultiPro Food Processor Attachment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FB4D6-0219-4BD9-9C08-0105F9E41BFE}"/>
              </a:ext>
            </a:extLst>
          </p:cNvPr>
          <p:cNvSpPr txBox="1"/>
          <p:nvPr/>
        </p:nvSpPr>
        <p:spPr>
          <a:xfrm>
            <a:off x="9308941" y="6444567"/>
            <a:ext cx="264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*Only when sold as standalone</a:t>
            </a:r>
          </a:p>
          <a:p>
            <a:r>
              <a:rPr lang="en-GB" sz="900" dirty="0"/>
              <a:t>**vs Kenwood Type FDP30 non-serrated blades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F97BA2-4003-455C-350C-097EE2C60E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5" t="27402" r="25619" b="14016"/>
          <a:stretch/>
        </p:blipFill>
        <p:spPr>
          <a:xfrm>
            <a:off x="512680" y="1747013"/>
            <a:ext cx="588826" cy="45545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3534BAC-443A-35A3-109D-9A3C68159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1" y="2349138"/>
            <a:ext cx="177565" cy="42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C7B27B-DF2E-2255-A8E9-69819A108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80" y="6233485"/>
            <a:ext cx="582155" cy="5703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56B9B0-3BEA-2F52-5A86-F53277F67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93" y="4241654"/>
            <a:ext cx="624659" cy="5929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7B4B48-5F16-D060-273D-E90A1B8F7A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044" y="2922381"/>
            <a:ext cx="542793" cy="55988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89727EB-A876-2875-89CF-9B48FD825FDA}"/>
              </a:ext>
            </a:extLst>
          </p:cNvPr>
          <p:cNvSpPr/>
          <p:nvPr/>
        </p:nvSpPr>
        <p:spPr>
          <a:xfrm>
            <a:off x="535501" y="4922222"/>
            <a:ext cx="500604" cy="496293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5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0AAAFD9-CFCD-AE4E-7751-CB711E5B354D}"/>
              </a:ext>
            </a:extLst>
          </p:cNvPr>
          <p:cNvSpPr/>
          <p:nvPr/>
        </p:nvSpPr>
        <p:spPr>
          <a:xfrm>
            <a:off x="535501" y="3629028"/>
            <a:ext cx="500604" cy="496293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b="1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ED3328-10BB-02E4-B504-4369F397D25B}"/>
              </a:ext>
            </a:extLst>
          </p:cNvPr>
          <p:cNvSpPr/>
          <p:nvPr/>
        </p:nvSpPr>
        <p:spPr>
          <a:xfrm>
            <a:off x="548021" y="1705697"/>
            <a:ext cx="500604" cy="496293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6980B5-3BFC-1159-C072-CF556ED93773}"/>
              </a:ext>
            </a:extLst>
          </p:cNvPr>
          <p:cNvSpPr/>
          <p:nvPr/>
        </p:nvSpPr>
        <p:spPr>
          <a:xfrm>
            <a:off x="540618" y="2306983"/>
            <a:ext cx="500604" cy="496293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20" name="Picture 19" descr="A stack of tires&#10;&#10;Description automatically generated with low confidence">
            <a:extLst>
              <a:ext uri="{FF2B5EF4-FFF2-40B4-BE49-F238E27FC236}">
                <a16:creationId xmlns:a16="http://schemas.microsoft.com/office/drawing/2014/main" id="{1C0ADC88-F35A-865E-2E88-6A93816E50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" b="21991"/>
          <a:stretch/>
        </p:blipFill>
        <p:spPr>
          <a:xfrm>
            <a:off x="528742" y="5574394"/>
            <a:ext cx="539161" cy="528378"/>
          </a:xfrm>
          <a:prstGeom prst="rect">
            <a:avLst/>
          </a:prstGeom>
        </p:spPr>
      </p:pic>
      <p:pic>
        <p:nvPicPr>
          <p:cNvPr id="4" name="Picture 3" descr="A close-up of a coffee maker&#10;&#10;Description automatically generated with medium confidence">
            <a:extLst>
              <a:ext uri="{FF2B5EF4-FFF2-40B4-BE49-F238E27FC236}">
                <a16:creationId xmlns:a16="http://schemas.microsoft.com/office/drawing/2014/main" id="{8FAC033A-44E9-A464-FA73-DCFE52E8F1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74" y="2167620"/>
            <a:ext cx="3234121" cy="3915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92FB9E-7D7E-A5D7-26BC-30613C9A66D6}"/>
              </a:ext>
            </a:extLst>
          </p:cNvPr>
          <p:cNvSpPr txBox="1"/>
          <p:nvPr/>
        </p:nvSpPr>
        <p:spPr>
          <a:xfrm>
            <a:off x="505793" y="1339034"/>
            <a:ext cx="10786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A new and improved food processor that chops, slices, shreds and dices to support you in even more food preparation tasks.</a:t>
            </a:r>
          </a:p>
        </p:txBody>
      </p:sp>
    </p:spTree>
    <p:extLst>
      <p:ext uri="{BB962C8B-B14F-4D97-AF65-F5344CB8AC3E}">
        <p14:creationId xmlns:p14="http://schemas.microsoft.com/office/powerpoint/2010/main" val="27105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6184B9-8379-B321-DFF5-6C4ACD24AF5A}"/>
              </a:ext>
            </a:extLst>
          </p:cNvPr>
          <p:cNvSpPr/>
          <p:nvPr/>
        </p:nvSpPr>
        <p:spPr>
          <a:xfrm>
            <a:off x="546755" y="6266576"/>
            <a:ext cx="317311" cy="276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5CC7C-4F60-4531-9B00-1B33DAE3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4" y="1034167"/>
            <a:ext cx="10559211" cy="828675"/>
          </a:xfrm>
        </p:spPr>
        <p:txBody>
          <a:bodyPr/>
          <a:lstStyle/>
          <a:p>
            <a:r>
              <a:rPr lang="en-GB" dirty="0"/>
              <a:t>KAH65.000PL - MultiPro Food Processor Attachment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4AE59D-B8BA-4873-87FE-7D8651AC4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700114"/>
              </p:ext>
            </p:extLst>
          </p:nvPr>
        </p:nvGraphicFramePr>
        <p:xfrm>
          <a:off x="632627" y="3663167"/>
          <a:ext cx="4359018" cy="760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3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137">
                  <a:extLst>
                    <a:ext uri="{9D8B030D-6E8A-4147-A177-3AD203B41FA5}">
                      <a16:colId xmlns:a16="http://schemas.microsoft.com/office/drawing/2014/main" val="1158125244"/>
                    </a:ext>
                  </a:extLst>
                </a:gridCol>
                <a:gridCol w="1390989">
                  <a:extLst>
                    <a:ext uri="{9D8B030D-6E8A-4147-A177-3AD203B41FA5}">
                      <a16:colId xmlns:a16="http://schemas.microsoft.com/office/drawing/2014/main" val="2357925969"/>
                    </a:ext>
                  </a:extLst>
                </a:gridCol>
              </a:tblGrid>
              <a:tr h="304726">
                <a:tc>
                  <a:txBody>
                    <a:bodyPr/>
                    <a:lstStyle/>
                    <a:p>
                      <a:pPr algn="ctr"/>
                      <a:r>
                        <a:rPr lang="en-GB" sz="880" b="1">
                          <a:solidFill>
                            <a:schemeClr val="bg1"/>
                          </a:solidFill>
                          <a:latin typeface="+mn-lt"/>
                        </a:rPr>
                        <a:t>Packaging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Single Pack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1" dirty="0">
                          <a:solidFill>
                            <a:schemeClr val="bg1"/>
                          </a:solidFill>
                          <a:latin typeface="+mn-lt"/>
                        </a:rPr>
                        <a:t>Multi Pack (2 units)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880" b="0">
                          <a:solidFill>
                            <a:schemeClr val="tx1"/>
                          </a:solidFill>
                          <a:latin typeface="+mn-lt"/>
                        </a:rPr>
                        <a:t>Size (cm)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+mn-lt"/>
                        </a:rPr>
                        <a:t>34 x 23 x 29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+mn-lt"/>
                        </a:rPr>
                        <a:t>48 x 35.5 x 32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59">
                <a:tc>
                  <a:txBody>
                    <a:bodyPr/>
                    <a:lstStyle/>
                    <a:p>
                      <a:pPr algn="ctr"/>
                      <a:r>
                        <a:rPr lang="en-GB" sz="880" b="0">
                          <a:solidFill>
                            <a:schemeClr val="tx1"/>
                          </a:solidFill>
                          <a:latin typeface="+mn-lt"/>
                        </a:rPr>
                        <a:t>Weight (kg)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dirty="0">
                          <a:solidFill>
                            <a:schemeClr val="tx1"/>
                          </a:solidFill>
                          <a:latin typeface="+mn-lt"/>
                        </a:rPr>
                        <a:t>3.03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dirty="0">
                          <a:solidFill>
                            <a:schemeClr val="tx1"/>
                          </a:solidFill>
                          <a:latin typeface="+mn-lt"/>
                        </a:rPr>
                        <a:t>6.70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64E149-E862-4A01-8A7E-9486725B7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156506"/>
              </p:ext>
            </p:extLst>
          </p:nvPr>
        </p:nvGraphicFramePr>
        <p:xfrm>
          <a:off x="632628" y="4652117"/>
          <a:ext cx="5328132" cy="5228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11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Container</a:t>
                      </a:r>
                      <a:r>
                        <a:rPr lang="en-GB" sz="900" b="1" baseline="0">
                          <a:solidFill>
                            <a:schemeClr val="bg1"/>
                          </a:solidFill>
                          <a:latin typeface="+mn-lt"/>
                        </a:rPr>
                        <a:t> Qty</a:t>
                      </a:r>
                      <a:endParaRPr lang="en-GB" sz="9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20ft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40ft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40ft H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MOQ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900" dirty="0">
                          <a:latin typeface="+mn-lt"/>
                        </a:rPr>
                        <a:t>KAH65.000PL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1080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2160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2496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55747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28E0A6-7183-4AF8-922E-956EB4F32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465759"/>
              </p:ext>
            </p:extLst>
          </p:nvPr>
        </p:nvGraphicFramePr>
        <p:xfrm>
          <a:off x="632626" y="5400167"/>
          <a:ext cx="6082018" cy="919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517">
                  <a:extLst>
                    <a:ext uri="{9D8B030D-6E8A-4147-A177-3AD203B41FA5}">
                      <a16:colId xmlns:a16="http://schemas.microsoft.com/office/drawing/2014/main" val="4250002627"/>
                    </a:ext>
                  </a:extLst>
                </a:gridCol>
              </a:tblGrid>
              <a:tr h="256744">
                <a:tc>
                  <a:txBody>
                    <a:bodyPr/>
                    <a:lstStyle/>
                    <a:p>
                      <a:pPr algn="l"/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SKU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dirty="0">
                          <a:solidFill>
                            <a:schemeClr val="bg1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Barcode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9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94">
                <a:tc rowSpan="2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AW20010042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sv-SE" sz="900" dirty="0"/>
                        <a:t>KAH65.000PL ATT KW MULTIPRO FP INT</a:t>
                      </a:r>
                      <a:endParaRPr lang="sv-SE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Pack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5011423005447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396619"/>
                  </a:ext>
                </a:extLst>
              </a:tr>
              <a:tr h="295294">
                <a:tc vMerge="1">
                  <a:txBody>
                    <a:bodyPr/>
                    <a:lstStyle/>
                    <a:p>
                      <a:pPr algn="ctr"/>
                      <a:endParaRPr lang="en-GB" sz="900">
                        <a:latin typeface="+mn-lt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sv-SE" sz="9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 Pack (2 units)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25011423005441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1784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55DB9AD-8D92-4425-9578-9046B0E1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900997"/>
              </p:ext>
            </p:extLst>
          </p:nvPr>
        </p:nvGraphicFramePr>
        <p:xfrm>
          <a:off x="632626" y="2088031"/>
          <a:ext cx="5328132" cy="1169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3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890">
                <a:tc gridSpan="2">
                  <a:txBody>
                    <a:bodyPr/>
                    <a:lstStyle/>
                    <a:p>
                      <a:pPr algn="l"/>
                      <a:r>
                        <a:rPr lang="en-GB" sz="900" b="1">
                          <a:solidFill>
                            <a:schemeClr val="bg1"/>
                          </a:solidFill>
                          <a:latin typeface="+mn-lt"/>
                        </a:rPr>
                        <a:t>Product Details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890">
                <a:tc>
                  <a:txBody>
                    <a:bodyPr/>
                    <a:lstStyle/>
                    <a:p>
                      <a:pPr algn="l"/>
                      <a:r>
                        <a:rPr lang="en-GB" sz="900" b="1">
                          <a:solidFill>
                            <a:schemeClr val="tx1"/>
                          </a:solidFill>
                          <a:latin typeface="+mn-lt"/>
                        </a:rPr>
                        <a:t>Colour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Grey and clear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90">
                <a:tc>
                  <a:txBody>
                    <a:bodyPr/>
                    <a:lstStyle/>
                    <a:p>
                      <a:pPr algn="l"/>
                      <a:r>
                        <a:rPr lang="en-GB" sz="900" b="1">
                          <a:solidFill>
                            <a:schemeClr val="tx1"/>
                          </a:solidFill>
                          <a:latin typeface="+mn-lt"/>
                        </a:rPr>
                        <a:t>Materials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Tritan</a:t>
                      </a:r>
                      <a:r>
                        <a:rPr lang="en-GB" sz="9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TM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 Plastic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890">
                <a:tc>
                  <a:txBody>
                    <a:bodyPr/>
                    <a:lstStyle/>
                    <a:p>
                      <a:pPr algn="l"/>
                      <a:r>
                        <a:rPr lang="en-GB" sz="900" b="1">
                          <a:solidFill>
                            <a:schemeClr val="tx1"/>
                          </a:solidFill>
                          <a:latin typeface="+mn-lt"/>
                        </a:rPr>
                        <a:t>Dimensions (cm) LxWxH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20.1 (L) x 18.4 (W) x 27.7 (H)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890">
                <a:tc>
                  <a:txBody>
                    <a:bodyPr/>
                    <a:lstStyle/>
                    <a:p>
                      <a:pPr algn="l"/>
                      <a:r>
                        <a:rPr lang="en-GB" sz="900" b="1">
                          <a:solidFill>
                            <a:schemeClr val="tx1"/>
                          </a:solidFill>
                          <a:latin typeface="+mn-lt"/>
                        </a:rPr>
                        <a:t>Weight (kg)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2.36</a:t>
                      </a:r>
                    </a:p>
                  </a:txBody>
                  <a:tcPr marT="46800" marB="468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 descr="A close-up of a coffee maker&#10;&#10;Description automatically generated with low confidence">
            <a:extLst>
              <a:ext uri="{FF2B5EF4-FFF2-40B4-BE49-F238E27FC236}">
                <a16:creationId xmlns:a16="http://schemas.microsoft.com/office/drawing/2014/main" id="{F7C017D2-1D00-A1D7-95E9-D3B03E786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79" y="1634224"/>
            <a:ext cx="4163707" cy="515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7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a14="http://schemas.microsoft.com/office/drawing/2010/main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713">
      <a:dk1>
        <a:srgbClr val="77777A"/>
      </a:dk1>
      <a:lt1>
        <a:sysClr val="window" lastClr="FFFFFF"/>
      </a:lt1>
      <a:dk2>
        <a:srgbClr val="63A70A"/>
      </a:dk2>
      <a:lt2>
        <a:srgbClr val="B6BD00"/>
      </a:lt2>
      <a:accent1>
        <a:srgbClr val="EDAA00"/>
      </a:accent1>
      <a:accent2>
        <a:srgbClr val="2D7050"/>
      </a:accent2>
      <a:accent3>
        <a:srgbClr val="A65A95"/>
      </a:accent3>
      <a:accent4>
        <a:srgbClr val="7C2582"/>
      </a:accent4>
      <a:accent5>
        <a:srgbClr val="EA9000"/>
      </a:accent5>
      <a:accent6>
        <a:srgbClr val="E7417A"/>
      </a:accent6>
      <a:hlink>
        <a:srgbClr val="0563C1"/>
      </a:hlink>
      <a:folHlink>
        <a:srgbClr val="954F72"/>
      </a:folHlink>
    </a:clrScheme>
    <a:fontScheme name="Custom 71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2C1735D-2B16-420F-ACAB-21A085EF5D46}" vid="{1CB6B3E0-F7CC-4353-9810-2982CF8283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6340</TotalTime>
  <Words>282</Words>
  <Application>Microsoft Office PowerPoint</Application>
  <PresentationFormat>Widescreen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Bree Rg</vt:lpstr>
      <vt:lpstr>Calibri</vt:lpstr>
      <vt:lpstr>Georgia</vt:lpstr>
      <vt:lpstr>1_Office Theme</vt:lpstr>
      <vt:lpstr>KAH65.000PL - MultiPro Food Processor Attachment</vt:lpstr>
      <vt:lpstr>KAH65.000PL - MultiPro Food Processor Attachment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Mill KAT20.000GY  Product Information Pack </dc:title>
  <dc:creator>Vasileia Tsakalidou</dc:creator>
  <cp:lastModifiedBy>Kelly Humphrey</cp:lastModifiedBy>
  <cp:revision>49</cp:revision>
  <dcterms:created xsi:type="dcterms:W3CDTF">2022-02-07T10:46:56Z</dcterms:created>
  <dcterms:modified xsi:type="dcterms:W3CDTF">2022-11-21T10:53:32Z</dcterms:modified>
</cp:coreProperties>
</file>