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7" r:id="rId2"/>
  </p:sldIdLst>
  <p:sldSz cx="7561263" cy="10693400"/>
  <p:notesSz cx="9866313" cy="6735763"/>
  <p:defaultTextStyle>
    <a:defPPr>
      <a:defRPr lang="it-IT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6B82A"/>
    <a:srgbClr val="66FF00"/>
    <a:srgbClr val="007FFF"/>
    <a:srgbClr val="EAEAEA"/>
    <a:srgbClr val="00FF00"/>
    <a:srgbClr val="002C5A"/>
    <a:srgbClr val="9B5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5" autoAdjust="0"/>
    <p:restoredTop sz="96339" autoAdjust="0"/>
  </p:normalViewPr>
  <p:slideViewPr>
    <p:cSldViewPr snapToGrid="0">
      <p:cViewPr>
        <p:scale>
          <a:sx n="75" d="100"/>
          <a:sy n="75" d="100"/>
        </p:scale>
        <p:origin x="-3192" y="216"/>
      </p:cViewPr>
      <p:guideLst>
        <p:guide orient="horz" pos="944"/>
        <p:guide orient="horz" pos="3360"/>
        <p:guide pos="2798"/>
        <p:guide pos="23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8" d="100"/>
          <a:sy n="138" d="100"/>
        </p:scale>
        <p:origin x="-528" y="-10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B3E8F-7485-46BD-9FE0-2A8170E45FEF}" type="datetimeFigureOut">
              <a:rPr lang="de-DE" smtClean="0"/>
              <a:pPr/>
              <a:t>22.11.2016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955D8-01BE-4779-A379-8B075973979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990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276478" cy="336788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7536" y="1"/>
            <a:ext cx="4276478" cy="336788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62DC282D-E5BB-40D6-8C79-3400C41F1832}" type="datetimeFigureOut">
              <a:rPr lang="de-DE" smtClean="0"/>
              <a:pPr/>
              <a:t>22.11.2016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40188" y="506413"/>
            <a:ext cx="1785937" cy="2525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7" tIns="45513" rIns="91027" bIns="4551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6171" y="3200029"/>
            <a:ext cx="7893973" cy="3031093"/>
          </a:xfrm>
          <a:prstGeom prst="rect">
            <a:avLst/>
          </a:prstGeom>
        </p:spPr>
        <p:txBody>
          <a:bodyPr vert="horz" lIns="91027" tIns="45513" rIns="91027" bIns="4551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6397894"/>
            <a:ext cx="4276478" cy="336788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7536" y="6397894"/>
            <a:ext cx="4276478" cy="336788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7A75A289-C97F-4511-A365-C64D23055F2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23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A289-C97F-4511-A365-C64D23055F2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71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 10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989787" y="2747770"/>
            <a:ext cx="2325069" cy="381480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HM 5137</a:t>
            </a:r>
            <a:endParaRPr lang="en-US" sz="2000" dirty="0">
              <a:solidFill>
                <a:schemeClr val="bg1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</p:txBody>
      </p:sp>
      <p:sp>
        <p:nvSpPr>
          <p:cNvPr id="3" name="CasellaDiTesto 5"/>
          <p:cNvSpPr txBox="1"/>
          <p:nvPr userDrawn="1"/>
        </p:nvSpPr>
        <p:spPr>
          <a:xfrm>
            <a:off x="4985022" y="1584138"/>
            <a:ext cx="1810923" cy="3239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MultiMix</a:t>
            </a:r>
            <a:r>
              <a:rPr lang="en-US" sz="2600" dirty="0" smtClean="0">
                <a:solidFill>
                  <a:schemeClr val="bg1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 5</a:t>
            </a:r>
          </a:p>
        </p:txBody>
      </p:sp>
      <p:pic>
        <p:nvPicPr>
          <p:cNvPr id="27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94275" y="793750"/>
            <a:ext cx="1447800" cy="609600"/>
          </a:xfrm>
          <a:prstGeom prst="rect">
            <a:avLst/>
          </a:prstGeom>
        </p:spPr>
      </p:pic>
      <p:sp>
        <p:nvSpPr>
          <p:cNvPr id="28" name="Textfeld 27"/>
          <p:cNvSpPr txBox="1"/>
          <p:nvPr userDrawn="1"/>
        </p:nvSpPr>
        <p:spPr>
          <a:xfrm>
            <a:off x="4908646" y="1922122"/>
            <a:ext cx="194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Hand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mixer</a:t>
            </a:r>
            <a:endParaRPr lang="de-DE" sz="1600" dirty="0">
              <a:solidFill>
                <a:schemeClr val="bg1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Rechteck 28"/>
          <p:cNvSpPr/>
          <p:nvPr userDrawn="1"/>
        </p:nvSpPr>
        <p:spPr>
          <a:xfrm>
            <a:off x="4989788" y="3456341"/>
            <a:ext cx="2104696" cy="244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400">
              <a:defRPr/>
            </a:pPr>
            <a:r>
              <a:rPr lang="en-US" sz="1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www.braunhousehold.com</a:t>
            </a:r>
          </a:p>
          <a:p>
            <a:pPr defTabSz="914400">
              <a:defRPr/>
            </a:pPr>
            <a:endParaRPr lang="it-IT" sz="1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Rechteck 29"/>
          <p:cNvSpPr/>
          <p:nvPr userDrawn="1"/>
        </p:nvSpPr>
        <p:spPr>
          <a:xfrm>
            <a:off x="4695708" y="10197467"/>
            <a:ext cx="2619147" cy="3265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 defTabSz="914400">
              <a:defRPr/>
            </a:pPr>
            <a:r>
              <a:rPr lang="en-US" sz="1000" dirty="0" smtClean="0">
                <a:latin typeface="Helvetica" pitchFamily="34" charset="0"/>
                <a:cs typeface="Helvetica" pitchFamily="34" charset="0"/>
              </a:rPr>
              <a:t>Date of issue: </a:t>
            </a:r>
            <a:fld id="{FFFB61F0-5603-41D5-B10D-604A4554D442}" type="datetime5">
              <a:rPr lang="en-US" sz="1000" smtClean="0">
                <a:latin typeface="Helvetica" pitchFamily="34" charset="0"/>
                <a:cs typeface="Helvetica" pitchFamily="34" charset="0"/>
              </a:rPr>
              <a:pPr algn="r" defTabSz="914400">
                <a:defRPr/>
              </a:pPr>
              <a:t>22-Nov-16</a:t>
            </a:fld>
            <a:endParaRPr lang="en-US" sz="1000" dirty="0" smtClean="0">
              <a:latin typeface="Helvetica" pitchFamily="34" charset="0"/>
              <a:cs typeface="Helvetica" pitchFamily="34" charset="0"/>
            </a:endParaRPr>
          </a:p>
          <a:p>
            <a:pPr algn="r" defTabSz="914400">
              <a:defRPr/>
            </a:pPr>
            <a:r>
              <a:rPr lang="en-US" sz="1000" dirty="0" smtClean="0">
                <a:latin typeface="Helvetica" pitchFamily="34" charset="0"/>
                <a:cs typeface="Helvetica" pitchFamily="34" charset="0"/>
              </a:rPr>
              <a:t>© 2016  </a:t>
            </a:r>
            <a:r>
              <a:rPr lang="de-DE" sz="1000" kern="1200" dirty="0" smtClean="0">
                <a:solidFill>
                  <a:schemeClr val="tx1"/>
                </a:solidFill>
                <a:effectLst/>
                <a:latin typeface="Helvetica" pitchFamily="34" charset="0"/>
                <a:ea typeface="+mn-ea"/>
                <a:cs typeface="Helvetica" pitchFamily="34" charset="0"/>
              </a:rPr>
              <a:t>De'Longhi Braun Household  GmbH</a:t>
            </a:r>
            <a:endParaRPr lang="it-IT" sz="1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1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/>
          <p:cNvSpPr/>
          <p:nvPr userDrawn="1"/>
        </p:nvSpPr>
        <p:spPr>
          <a:xfrm>
            <a:off x="240862" y="247650"/>
            <a:ext cx="7073994" cy="373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it-IT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Bild 2" descr="SETUP_HM3135_on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8999"/>
            <a:ext cx="4749799" cy="3742451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4283546" y="4060624"/>
            <a:ext cx="3031309" cy="5940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Rettangolo 3"/>
          <p:cNvSpPr/>
          <p:nvPr userDrawn="1"/>
        </p:nvSpPr>
        <p:spPr>
          <a:xfrm>
            <a:off x="240862" y="260350"/>
            <a:ext cx="7073994" cy="37338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it-IT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" name="Picture 2" descr="image previe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9" y="248524"/>
            <a:ext cx="472348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preview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" y="710795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preview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" y="437227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preview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" y="867609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preview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" y="591801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preview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12" y="953108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preview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12" y="818765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preview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12" y="437227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image preview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12" y="720886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preview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12" y="584693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33536"/>
              </p:ext>
            </p:extLst>
          </p:nvPr>
        </p:nvGraphicFramePr>
        <p:xfrm>
          <a:off x="4431826" y="4399406"/>
          <a:ext cx="2801488" cy="54107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541267"/>
                <a:gridCol w="1260221"/>
              </a:tblGrid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Model</a:t>
                      </a: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HM 5137 WH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Type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4645</a:t>
                      </a: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Colour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white / grey</a:t>
                      </a: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SKU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0X22211020</a:t>
                      </a:r>
                      <a:endParaRPr lang="en-GB" sz="10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EAN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8021098773302</a:t>
                      </a:r>
                      <a:endParaRPr lang="en-GB" sz="10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Power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750 W</a:t>
                      </a:r>
                      <a:endParaRPr lang="en-GB" sz="1000" b="0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Number of seamless speeds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9</a:t>
                      </a:r>
                      <a:endParaRPr lang="en-GB" sz="10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Turbo speed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SmartMix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marL="0" marR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Soft grip plus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kern="1200" noProof="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marL="0" marR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EasyClick</a:t>
                      </a: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kern="1200" noProof="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ComfortClick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kern="1200" noProof="0" dirty="0" smtClean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Flexi cord outlet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kern="1200" noProof="0" dirty="0" smtClean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Cord length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155 cm</a:t>
                      </a:r>
                      <a:endParaRPr lang="en-GB" sz="1000" b="0" i="0" u="none" strike="noStrike" kern="1200" noProof="0" dirty="0" smtClean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Dishwasher safe*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Whisks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 / stainless steel</a:t>
                      </a: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Dough hooks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 / stainless steel</a:t>
                      </a: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Anti-splash</a:t>
                      </a:r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b</a:t>
                      </a: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lending shaft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  <a:sym typeface="Wingdings"/>
                        </a:rPr>
                        <a:t>stainless </a:t>
                      </a: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  <a:sym typeface="Wingdings"/>
                        </a:rPr>
                        <a:t>steel</a:t>
                      </a:r>
                      <a:endParaRPr lang="en-GB" sz="1000" b="0" i="0" u="none" strike="noStrike" kern="1200" noProof="0" dirty="0" smtClean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Blender</a:t>
                      </a:r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shaft b</a:t>
                      </a: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lades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  <a:sym typeface="Wingdings"/>
                        </a:rPr>
                        <a:t>stainless steel</a:t>
                      </a:r>
                      <a:endParaRPr lang="en-GB" sz="1000" b="0" i="0" u="none" strike="noStrike" kern="1200" noProof="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Beaker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600 ml</a:t>
                      </a: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Chopper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500 ml</a:t>
                      </a:r>
                      <a:endParaRPr lang="en-GB" sz="10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marL="0" marR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Product dimensions</a:t>
                      </a:r>
                      <a:b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</a:b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(motor</a:t>
                      </a:r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unit </a:t>
                      </a: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/ L x W x H)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ca. 211x75x163 mm</a:t>
                      </a:r>
                    </a:p>
                  </a:txBody>
                  <a:tcPr marL="10502" marR="10502" marT="111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Product net weight </a:t>
                      </a:r>
                      <a:b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</a:b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(motor unit)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ca. 1.008 g</a:t>
                      </a:r>
                    </a:p>
                  </a:txBody>
                  <a:tcPr marL="10502" marR="10502" marT="111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Giftbox</a:t>
                      </a: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dimensions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(L x W x H)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ca. 187</a:t>
                      </a:r>
                      <a:r>
                        <a:rPr lang="en-GB" sz="10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x261x276</a:t>
                      </a:r>
                      <a:r>
                        <a:rPr lang="fr-FR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m</a:t>
                      </a: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Giftbox</a:t>
                      </a: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weight </a:t>
                      </a:r>
                      <a:b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</a:b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(incl. product)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ca. 1.999 g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231801" y="9810925"/>
            <a:ext cx="3224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Helvetica" pitchFamily="34" charset="0"/>
                <a:cs typeface="Helvetica" pitchFamily="34" charset="0"/>
              </a:rPr>
              <a:t>*except motor unit, blending shaft and lid with gearbox</a:t>
            </a:r>
            <a:endParaRPr lang="en-GB" sz="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feld 20"/>
          <p:cNvSpPr txBox="1"/>
          <p:nvPr/>
        </p:nvSpPr>
        <p:spPr>
          <a:xfrm>
            <a:off x="2922854" y="9556162"/>
            <a:ext cx="133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Helvetica" pitchFamily="34" charset="0"/>
                <a:cs typeface="Helvetica" pitchFamily="34" charset="0"/>
              </a:rPr>
              <a:t>Chopping</a:t>
            </a:r>
            <a:br>
              <a:rPr lang="en-GB" sz="1000" b="1" dirty="0" smtClean="0">
                <a:latin typeface="Helvetica" pitchFamily="34" charset="0"/>
                <a:cs typeface="Helvetica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Chops </a:t>
            </a:r>
            <a:r>
              <a:rPr lang="en-GB" sz="9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nuts, dried fruits, chocolate, spices and </a:t>
            </a:r>
            <a:r>
              <a:rPr lang="en-GB" sz="9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carrots </a:t>
            </a:r>
            <a:r>
              <a:rPr lang="en-GB" sz="9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GB" sz="9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</a:br>
            <a:r>
              <a:rPr lang="en-GB" sz="9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in </a:t>
            </a:r>
            <a:r>
              <a:rPr lang="en-GB" sz="9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seconds</a:t>
            </a:r>
            <a:r>
              <a:rPr lang="en-GB" sz="9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.</a:t>
            </a:r>
            <a:endParaRPr lang="en-GB" sz="9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940" y="10512395"/>
            <a:ext cx="377825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>
                <a:latin typeface="Helvetica" pitchFamily="34" charset="0"/>
              </a:rPr>
              <a:t>** </a:t>
            </a:r>
            <a:r>
              <a:rPr lang="en-US" sz="700" dirty="0">
                <a:latin typeface="Helvetica" pitchFamily="34" charset="0"/>
              </a:rPr>
              <a:t>Mixing cake batter, internal test Braun vs. leading competitors.</a:t>
            </a:r>
            <a:endParaRPr lang="en-GB" sz="700" dirty="0">
              <a:latin typeface="Helvetica" pitchFamily="34" charset="0"/>
            </a:endParaRPr>
          </a:p>
        </p:txBody>
      </p:sp>
      <p:sp>
        <p:nvSpPr>
          <p:cNvPr id="56" name="CasellaDiTesto 5"/>
          <p:cNvSpPr txBox="1"/>
          <p:nvPr/>
        </p:nvSpPr>
        <p:spPr>
          <a:xfrm>
            <a:off x="452822" y="4069800"/>
            <a:ext cx="3477470" cy="377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Product highlights</a:t>
            </a:r>
          </a:p>
        </p:txBody>
      </p:sp>
      <p:sp>
        <p:nvSpPr>
          <p:cNvPr id="57" name="CasellaDiTesto 5"/>
          <p:cNvSpPr txBox="1"/>
          <p:nvPr/>
        </p:nvSpPr>
        <p:spPr>
          <a:xfrm>
            <a:off x="4431827" y="4069800"/>
            <a:ext cx="2801487" cy="377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 smtClean="0">
                <a:latin typeface="Helvetica" pitchFamily="34" charset="0"/>
                <a:ea typeface="Verdana" pitchFamily="34" charset="0"/>
                <a:cs typeface="Helvetica" pitchFamily="34" charset="0"/>
              </a:rPr>
              <a:t>Technical data</a:t>
            </a:r>
          </a:p>
        </p:txBody>
      </p:sp>
      <p:sp>
        <p:nvSpPr>
          <p:cNvPr id="35" name="Textfeld 18"/>
          <p:cNvSpPr txBox="1"/>
          <p:nvPr/>
        </p:nvSpPr>
        <p:spPr>
          <a:xfrm>
            <a:off x="2922854" y="8200359"/>
            <a:ext cx="133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Helvetica" pitchFamily="34" charset="0"/>
                <a:cs typeface="Helvetica" pitchFamily="34" charset="0"/>
              </a:rPr>
              <a:t>Blending </a:t>
            </a:r>
            <a:br>
              <a:rPr lang="en-GB" sz="1000" b="1" dirty="0" smtClean="0">
                <a:latin typeface="Helvetica" pitchFamily="34" charset="0"/>
                <a:cs typeface="Helvetica" pitchFamily="34" charset="0"/>
              </a:rPr>
            </a:br>
            <a:r>
              <a:rPr lang="en-GB" sz="1000" dirty="0">
                <a:latin typeface="Helvetica" pitchFamily="34" charset="0"/>
                <a:cs typeface="Helvetica" pitchFamily="34" charset="0"/>
              </a:rPr>
              <a:t>Patented </a:t>
            </a:r>
            <a:r>
              <a:rPr lang="en-GB" sz="900" dirty="0" err="1">
                <a:latin typeface="Helvetica" pitchFamily="34" charset="0"/>
                <a:cs typeface="Helvetica" pitchFamily="34" charset="0"/>
              </a:rPr>
              <a:t>PowerBell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 technology for perfectly blending smooth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shakes, preparing ice </a:t>
            </a:r>
          </a:p>
          <a:p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creams or fillings </a:t>
            </a:r>
          </a:p>
          <a:p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for cakes.</a:t>
            </a:r>
            <a:endParaRPr lang="en-GB" sz="900" b="1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" name="Textfeld 11"/>
          <p:cNvSpPr txBox="1"/>
          <p:nvPr/>
        </p:nvSpPr>
        <p:spPr>
          <a:xfrm>
            <a:off x="862414" y="7114149"/>
            <a:ext cx="138619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latin typeface="Helvetica" pitchFamily="34" charset="0"/>
                <a:cs typeface="Helvetica" pitchFamily="34" charset="0"/>
              </a:rPr>
              <a:t>ComfortClick</a:t>
            </a:r>
            <a:r>
              <a:rPr lang="en-GB" sz="1000" b="1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GB" sz="1000" b="1" dirty="0" smtClean="0">
                <a:latin typeface="Helvetica" pitchFamily="34" charset="0"/>
                <a:cs typeface="Helvetica" pitchFamily="34" charset="0"/>
              </a:rPr>
            </a:b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Intuitively all attachments are fastened to 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the front, allowing the same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comfortable 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hand position to be maintained no matter which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attachment 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is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used.</a:t>
            </a:r>
            <a:endParaRPr lang="en-GB" sz="9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9" name="Textfeld 20"/>
          <p:cNvSpPr txBox="1"/>
          <p:nvPr/>
        </p:nvSpPr>
        <p:spPr>
          <a:xfrm>
            <a:off x="2922855" y="4384510"/>
            <a:ext cx="133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" pitchFamily="34" charset="0"/>
                <a:cs typeface="Helvetica" pitchFamily="34" charset="0"/>
              </a:rPr>
              <a:t>Ergonomic Soft grip plus</a:t>
            </a:r>
          </a:p>
          <a:p>
            <a:r>
              <a:rPr lang="en-US" sz="900" dirty="0" err="1">
                <a:latin typeface="Helvetica" pitchFamily="34" charset="0"/>
                <a:cs typeface="Helvetica" pitchFamily="34" charset="0"/>
              </a:rPr>
              <a:t>Optimised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ergonomics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with soft-touch rubber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surfaces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at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top handle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and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inside grip for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a better grip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and more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control in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every mixing situation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.</a:t>
            </a:r>
            <a:endParaRPr lang="en-GB" sz="9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" name="Textfeld 17"/>
          <p:cNvSpPr txBox="1"/>
          <p:nvPr/>
        </p:nvSpPr>
        <p:spPr>
          <a:xfrm>
            <a:off x="862414" y="4384510"/>
            <a:ext cx="13861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latin typeface="Helvetica" pitchFamily="34" charset="0"/>
                <a:cs typeface="Helvetica" pitchFamily="34" charset="0"/>
              </a:rPr>
              <a:t>SmartMix</a:t>
            </a:r>
            <a:r>
              <a:rPr lang="en-GB" sz="1000" b="1" dirty="0" smtClean="0">
                <a:latin typeface="Helvetica" pitchFamily="34" charset="0"/>
                <a:cs typeface="Helvetica" pitchFamily="34" charset="0"/>
              </a:rPr>
              <a:t> technology</a:t>
            </a:r>
          </a:p>
          <a:p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By placing the motor directly over the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attachments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, the weight is directed into the bowl, not in your hand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- for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up to 40% less effort while mixing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.**</a:t>
            </a:r>
            <a:endParaRPr lang="en-GB" sz="9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3" name="Textfeld 19"/>
          <p:cNvSpPr txBox="1"/>
          <p:nvPr/>
        </p:nvSpPr>
        <p:spPr>
          <a:xfrm>
            <a:off x="862414" y="8696789"/>
            <a:ext cx="1386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latin typeface="Helvetica" pitchFamily="34" charset="0"/>
                <a:cs typeface="Helvetica" pitchFamily="34" charset="0"/>
              </a:rPr>
              <a:t>VarioControl</a:t>
            </a:r>
            <a:r>
              <a:rPr lang="en-US" sz="1000" b="1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000" b="1" dirty="0" smtClean="0">
                <a:latin typeface="Helvetica" pitchFamily="34" charset="0"/>
                <a:cs typeface="Helvetica" pitchFamily="34" charset="0"/>
              </a:rPr>
            </a:b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A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twist of the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speed dial with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your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thumb from speed 1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to 9 is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all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it takes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to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seamlessly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900" dirty="0" smtClean="0">
                <a:latin typeface="Helvetica" pitchFamily="34" charset="0"/>
                <a:cs typeface="Helvetica" pitchFamily="34" charset="0"/>
              </a:rPr>
            </a:b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find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exactly the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speed you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need.</a:t>
            </a:r>
            <a:endParaRPr lang="en-GB" sz="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62414" y="5943119"/>
            <a:ext cx="1386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Helvetica" pitchFamily="34" charset="0"/>
                <a:cs typeface="Helvetica" pitchFamily="34" charset="0"/>
              </a:rPr>
              <a:t>Powerful </a:t>
            </a:r>
            <a:r>
              <a:rPr lang="en-GB" sz="1000" b="1" dirty="0" smtClean="0">
                <a:latin typeface="Helvetica" pitchFamily="34" charset="0"/>
                <a:cs typeface="Helvetica" pitchFamily="34" charset="0"/>
              </a:rPr>
              <a:t>motor</a:t>
            </a:r>
            <a:endParaRPr lang="en-GB" sz="1000" b="1" dirty="0">
              <a:latin typeface="Helvetica" pitchFamily="34" charset="0"/>
              <a:cs typeface="Helvetica" pitchFamily="34" charset="0"/>
            </a:endParaRPr>
          </a:p>
          <a:p>
            <a:r>
              <a:rPr lang="en-GB" sz="900" dirty="0">
                <a:latin typeface="Helvetica" pitchFamily="34" charset="0"/>
                <a:cs typeface="Helvetica" pitchFamily="34" charset="0"/>
              </a:rPr>
              <a:t>5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0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% more power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compared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to </a:t>
            </a:r>
            <a:r>
              <a:rPr lang="en-US" sz="900" dirty="0" err="1">
                <a:latin typeface="Helvetica" pitchFamily="34" charset="0"/>
                <a:cs typeface="Helvetica" pitchFamily="34" charset="0"/>
              </a:rPr>
              <a:t>MultiMix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3 for more 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capability to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master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even the most complex recipes 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– with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less effort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922854" y="7239580"/>
            <a:ext cx="133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Helvetica" pitchFamily="34" charset="0"/>
                <a:cs typeface="Helvetica" pitchFamily="34" charset="0"/>
              </a:rPr>
              <a:t>Convenient extra-long cord</a:t>
            </a:r>
          </a:p>
          <a:p>
            <a:r>
              <a:rPr lang="en-US" sz="900" dirty="0">
                <a:latin typeface="Helvetica" pitchFamily="34" charset="0"/>
                <a:cs typeface="Helvetica" pitchFamily="34" charset="0"/>
              </a:rPr>
              <a:t>Featuring an extra long </a:t>
            </a:r>
            <a:r>
              <a:rPr lang="en-US" sz="900" dirty="0" smtClean="0">
                <a:latin typeface="Helvetica" pitchFamily="34" charset="0"/>
                <a:cs typeface="Helvetica" pitchFamily="34" charset="0"/>
              </a:rPr>
              <a:t>cord for better freedom of movement</a:t>
            </a:r>
            <a:r>
              <a:rPr lang="en-US" sz="900" dirty="0">
                <a:latin typeface="Helvetica" pitchFamily="34" charset="0"/>
                <a:cs typeface="Helvetica" pitchFamily="34" charset="0"/>
              </a:rPr>
              <a:t>.</a:t>
            </a:r>
            <a:endParaRPr lang="en-GB" sz="9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22854" y="5853314"/>
            <a:ext cx="1332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latin typeface="Helvetica" pitchFamily="34" charset="0"/>
                <a:cs typeface="Helvetica" pitchFamily="34" charset="0"/>
              </a:rPr>
              <a:t>EasyClean</a:t>
            </a:r>
            <a:r>
              <a:rPr lang="en-US" sz="1000" b="1" dirty="0">
                <a:latin typeface="Helvetica" pitchFamily="34" charset="0"/>
                <a:cs typeface="Helvetica" pitchFamily="34" charset="0"/>
              </a:rPr>
              <a:t> Design</a:t>
            </a:r>
          </a:p>
          <a:p>
            <a:r>
              <a:rPr lang="en-US" sz="900" dirty="0">
                <a:latin typeface="Helvetica" pitchFamily="34" charset="0"/>
                <a:cs typeface="Helvetica" pitchFamily="34" charset="0"/>
              </a:rPr>
              <a:t>Seamless design without any ventilation slots makes cleaning quick and easy for more hygienic and long-lasting performance.</a:t>
            </a:r>
            <a:endParaRPr lang="en-GB" sz="9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di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PDS</dc:title>
  <dc:creator>Anne.Reeck@delonghi.de</dc:creator>
  <cp:lastModifiedBy>Pierre Meier</cp:lastModifiedBy>
  <cp:revision>849</cp:revision>
  <cp:lastPrinted>2012-11-15T14:47:49Z</cp:lastPrinted>
  <dcterms:created xsi:type="dcterms:W3CDTF">2012-07-30T10:08:27Z</dcterms:created>
  <dcterms:modified xsi:type="dcterms:W3CDTF">2016-11-22T16:49:09Z</dcterms:modified>
</cp:coreProperties>
</file>