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307" r:id="rId2"/>
  </p:sldIdLst>
  <p:sldSz cx="7561263" cy="10693400"/>
  <p:notesSz cx="9926638" cy="6669088"/>
  <p:defaultTextStyle>
    <a:defPPr>
      <a:defRPr lang="it-IT"/>
    </a:defPPr>
    <a:lvl1pPr marL="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76B82A"/>
    <a:srgbClr val="66FF00"/>
    <a:srgbClr val="007FFF"/>
    <a:srgbClr val="EAEAEA"/>
    <a:srgbClr val="00FF00"/>
    <a:srgbClr val="002C5A"/>
    <a:srgbClr val="9B5D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330" autoAdjust="0"/>
    <p:restoredTop sz="94660"/>
  </p:normalViewPr>
  <p:slideViewPr>
    <p:cSldViewPr snapToGrid="0">
      <p:cViewPr>
        <p:scale>
          <a:sx n="150" d="100"/>
          <a:sy n="150" d="100"/>
        </p:scale>
        <p:origin x="-1674" y="-72"/>
      </p:cViewPr>
      <p:guideLst>
        <p:guide orient="horz" pos="944"/>
        <p:guide orient="horz" pos="3360"/>
        <p:guide pos="2798"/>
        <p:guide pos="232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38" d="100"/>
          <a:sy n="138" d="100"/>
        </p:scale>
        <p:origin x="-528" y="-102"/>
      </p:cViewPr>
      <p:guideLst>
        <p:guide orient="horz" pos="2100"/>
        <p:guide pos="312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4302401" cy="33372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621898" y="1"/>
            <a:ext cx="4302400" cy="33372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FB3E8F-7485-46BD-9FE0-2A8170E45FEF}" type="datetimeFigureOut">
              <a:rPr lang="de-DE" smtClean="0"/>
              <a:pPr/>
              <a:t>08.12.2014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2" y="6334292"/>
            <a:ext cx="4302401" cy="33372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621898" y="6334292"/>
            <a:ext cx="4302400" cy="33372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0955D8-01BE-4779-A379-8B075973979D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99907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4" y="1"/>
            <a:ext cx="4302625" cy="333454"/>
          </a:xfrm>
          <a:prstGeom prst="rect">
            <a:avLst/>
          </a:prstGeom>
        </p:spPr>
        <p:txBody>
          <a:bodyPr vert="horz" lIns="91027" tIns="45513" rIns="91027" bIns="45513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5621700" y="1"/>
            <a:ext cx="4302625" cy="333454"/>
          </a:xfrm>
          <a:prstGeom prst="rect">
            <a:avLst/>
          </a:prstGeom>
        </p:spPr>
        <p:txBody>
          <a:bodyPr vert="horz" lIns="91027" tIns="45513" rIns="91027" bIns="45513" rtlCol="0"/>
          <a:lstStyle>
            <a:lvl1pPr algn="r">
              <a:defRPr sz="1200"/>
            </a:lvl1pPr>
          </a:lstStyle>
          <a:p>
            <a:fld id="{62DC282D-E5BB-40D6-8C79-3400C41F1832}" type="datetimeFigureOut">
              <a:rPr lang="de-DE" smtClean="0"/>
              <a:pPr/>
              <a:t>08.12.2014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079875" y="501650"/>
            <a:ext cx="1766888" cy="25003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27" tIns="45513" rIns="91027" bIns="45513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992201" y="3168354"/>
            <a:ext cx="7942239" cy="3001089"/>
          </a:xfrm>
          <a:prstGeom prst="rect">
            <a:avLst/>
          </a:prstGeom>
        </p:spPr>
        <p:txBody>
          <a:bodyPr vert="horz" lIns="91027" tIns="45513" rIns="91027" bIns="45513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4" y="6334564"/>
            <a:ext cx="4302625" cy="333454"/>
          </a:xfrm>
          <a:prstGeom prst="rect">
            <a:avLst/>
          </a:prstGeom>
        </p:spPr>
        <p:txBody>
          <a:bodyPr vert="horz" lIns="91027" tIns="45513" rIns="91027" bIns="45513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621700" y="6334564"/>
            <a:ext cx="4302625" cy="333454"/>
          </a:xfrm>
          <a:prstGeom prst="rect">
            <a:avLst/>
          </a:prstGeom>
        </p:spPr>
        <p:txBody>
          <a:bodyPr vert="horz" lIns="91027" tIns="45513" rIns="91027" bIns="45513" rtlCol="0" anchor="b"/>
          <a:lstStyle>
            <a:lvl1pPr algn="r">
              <a:defRPr sz="1200"/>
            </a:lvl1pPr>
          </a:lstStyle>
          <a:p>
            <a:fld id="{7A75A289-C97F-4511-A365-C64D23055F28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6235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75A289-C97F-4511-A365-C64D23055F28}" type="slidenum">
              <a:rPr lang="de-DE" smtClean="0"/>
              <a:pPr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907129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M 10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 userDrawn="1"/>
        </p:nvSpPr>
        <p:spPr>
          <a:xfrm>
            <a:off x="4989787" y="2747770"/>
            <a:ext cx="2325069" cy="381480"/>
          </a:xfrm>
          <a:prstGeom prst="rect">
            <a:avLst/>
          </a:prstGeom>
          <a:solidFill>
            <a:srgbClr val="76B8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Helvetica" pitchFamily="34" charset="0"/>
                <a:ea typeface="Verdana" pitchFamily="34" charset="0"/>
                <a:cs typeface="Helvetica" pitchFamily="34" charset="0"/>
              </a:rPr>
              <a:t>HM 3000</a:t>
            </a:r>
            <a:endParaRPr lang="en-US" sz="2000" dirty="0">
              <a:solidFill>
                <a:schemeClr val="bg1"/>
              </a:solidFill>
              <a:latin typeface="Helvetica" pitchFamily="34" charset="0"/>
              <a:ea typeface="Verdana" pitchFamily="34" charset="0"/>
              <a:cs typeface="Helvetica" pitchFamily="34" charset="0"/>
            </a:endParaRPr>
          </a:p>
        </p:txBody>
      </p:sp>
      <p:sp>
        <p:nvSpPr>
          <p:cNvPr id="3" name="CasellaDiTesto 5"/>
          <p:cNvSpPr txBox="1"/>
          <p:nvPr userDrawn="1"/>
        </p:nvSpPr>
        <p:spPr>
          <a:xfrm>
            <a:off x="4985022" y="1584138"/>
            <a:ext cx="1810923" cy="32393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2600" dirty="0" err="1" smtClean="0">
                <a:solidFill>
                  <a:schemeClr val="bg1"/>
                </a:solidFill>
                <a:latin typeface="Helvetica" pitchFamily="34" charset="0"/>
                <a:ea typeface="Verdana" pitchFamily="34" charset="0"/>
                <a:cs typeface="Helvetica" pitchFamily="34" charset="0"/>
              </a:rPr>
              <a:t>MultiMix</a:t>
            </a:r>
            <a:r>
              <a:rPr lang="en-US" sz="2600" dirty="0" smtClean="0">
                <a:solidFill>
                  <a:schemeClr val="bg1"/>
                </a:solidFill>
                <a:latin typeface="Helvetica" pitchFamily="34" charset="0"/>
                <a:ea typeface="Verdana" pitchFamily="34" charset="0"/>
                <a:cs typeface="Helvetica" pitchFamily="34" charset="0"/>
              </a:rPr>
              <a:t> 3</a:t>
            </a:r>
            <a:endParaRPr lang="en-US" sz="2600" dirty="0" smtClean="0">
              <a:solidFill>
                <a:schemeClr val="bg1"/>
              </a:solidFill>
              <a:latin typeface="Helvetica" pitchFamily="34" charset="0"/>
              <a:ea typeface="Verdana" pitchFamily="34" charset="0"/>
              <a:cs typeface="Helvetica" pitchFamily="34" charset="0"/>
            </a:endParaRPr>
          </a:p>
        </p:txBody>
      </p:sp>
      <p:sp>
        <p:nvSpPr>
          <p:cNvPr id="4" name="Rechteck 3"/>
          <p:cNvSpPr/>
          <p:nvPr userDrawn="1"/>
        </p:nvSpPr>
        <p:spPr>
          <a:xfrm>
            <a:off x="4989788" y="3456341"/>
            <a:ext cx="2104696" cy="244911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defTabSz="914400">
              <a:defRPr/>
            </a:pPr>
            <a:r>
              <a:rPr lang="en-US" sz="1000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www.braunhousehold.com</a:t>
            </a:r>
          </a:p>
          <a:p>
            <a:pPr defTabSz="914400">
              <a:defRPr/>
            </a:pPr>
            <a:endParaRPr lang="it-IT" sz="1000" dirty="0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5" name="Picture 10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994275" y="793750"/>
            <a:ext cx="1447800" cy="609600"/>
          </a:xfrm>
          <a:prstGeom prst="rect">
            <a:avLst/>
          </a:prstGeom>
        </p:spPr>
      </p:pic>
      <p:sp>
        <p:nvSpPr>
          <p:cNvPr id="8" name="Textfeld 7"/>
          <p:cNvSpPr txBox="1"/>
          <p:nvPr userDrawn="1"/>
        </p:nvSpPr>
        <p:spPr>
          <a:xfrm>
            <a:off x="4908646" y="1922122"/>
            <a:ext cx="19431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solidFill>
                  <a:schemeClr val="bg1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Hand </a:t>
            </a:r>
            <a:r>
              <a:rPr lang="de-DE" sz="1600" dirty="0" err="1" smtClean="0">
                <a:solidFill>
                  <a:schemeClr val="bg1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mixer</a:t>
            </a:r>
            <a:endParaRPr lang="de-DE" sz="1600" dirty="0">
              <a:solidFill>
                <a:schemeClr val="bg1">
                  <a:lumMod val="75000"/>
                </a:schemeClr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9" name="Rechteck 8"/>
          <p:cNvSpPr/>
          <p:nvPr userDrawn="1"/>
        </p:nvSpPr>
        <p:spPr>
          <a:xfrm>
            <a:off x="4695708" y="10197467"/>
            <a:ext cx="2619147" cy="326547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algn="r" defTabSz="914400">
              <a:defRPr/>
            </a:pPr>
            <a:r>
              <a:rPr lang="en-US" sz="1000" dirty="0" smtClean="0">
                <a:latin typeface="Helvetica" pitchFamily="34" charset="0"/>
                <a:cs typeface="Helvetica" pitchFamily="34" charset="0"/>
              </a:rPr>
              <a:t>Date of issue: </a:t>
            </a:r>
            <a:fld id="{FFFB61F0-5603-41D5-B10D-604A4554D442}" type="datetime5">
              <a:rPr lang="en-US" sz="1000" smtClean="0">
                <a:latin typeface="Helvetica" pitchFamily="34" charset="0"/>
                <a:cs typeface="Helvetica" pitchFamily="34" charset="0"/>
              </a:rPr>
              <a:pPr algn="r" defTabSz="914400">
                <a:defRPr/>
              </a:pPr>
              <a:t>8-Dec-14</a:t>
            </a:fld>
            <a:endParaRPr lang="en-US" sz="1000" dirty="0" smtClean="0">
              <a:latin typeface="Helvetica" pitchFamily="34" charset="0"/>
              <a:cs typeface="Helvetica" pitchFamily="34" charset="0"/>
            </a:endParaRPr>
          </a:p>
          <a:p>
            <a:pPr algn="r" defTabSz="914400">
              <a:defRPr/>
            </a:pPr>
            <a:r>
              <a:rPr lang="en-US" sz="1000" dirty="0" smtClean="0">
                <a:latin typeface="Helvetica" pitchFamily="34" charset="0"/>
                <a:cs typeface="Helvetica" pitchFamily="34" charset="0"/>
              </a:rPr>
              <a:t>© 2014  </a:t>
            </a:r>
            <a:r>
              <a:rPr lang="de-DE" sz="1000" kern="1200" dirty="0" smtClean="0">
                <a:solidFill>
                  <a:schemeClr val="tx1"/>
                </a:solidFill>
                <a:effectLst/>
                <a:latin typeface="Helvetica" pitchFamily="34" charset="0"/>
                <a:ea typeface="+mn-ea"/>
                <a:cs typeface="Helvetica" pitchFamily="34" charset="0"/>
              </a:rPr>
              <a:t>De'Longhi Braun Household  GmbH</a:t>
            </a:r>
            <a:endParaRPr lang="it-IT" sz="1000" dirty="0">
              <a:latin typeface="Helvetica" pitchFamily="34" charset="0"/>
              <a:cs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9179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3"/>
          <p:cNvSpPr/>
          <p:nvPr userDrawn="1"/>
        </p:nvSpPr>
        <p:spPr>
          <a:xfrm>
            <a:off x="240862" y="247650"/>
            <a:ext cx="7073994" cy="3733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it-IT" dirty="0"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3" name="Bild 2" descr="SETUP_HM3000_onBlack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54" y="103717"/>
            <a:ext cx="4921495" cy="3877733"/>
          </a:xfrm>
          <a:prstGeom prst="rect">
            <a:avLst/>
          </a:prstGeom>
        </p:spPr>
      </p:pic>
      <p:sp>
        <p:nvSpPr>
          <p:cNvPr id="10" name="Rechteck 9"/>
          <p:cNvSpPr/>
          <p:nvPr userDrawn="1"/>
        </p:nvSpPr>
        <p:spPr>
          <a:xfrm>
            <a:off x="4283546" y="4225725"/>
            <a:ext cx="3031309" cy="5842199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tx1"/>
              </a:solidFill>
            </a:endParaRPr>
          </a:p>
        </p:txBody>
      </p:sp>
      <p:pic>
        <p:nvPicPr>
          <p:cNvPr id="21" name="Bild 20" descr="ICON_HM3_Kneading_Dough_green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553" y="5953007"/>
            <a:ext cx="720000" cy="720000"/>
          </a:xfrm>
          <a:prstGeom prst="rect">
            <a:avLst/>
          </a:prstGeom>
        </p:spPr>
      </p:pic>
      <p:pic>
        <p:nvPicPr>
          <p:cNvPr id="22" name="Bild 21" descr="ICON_HM3_Whisk_Cream_green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8656" y="4922516"/>
            <a:ext cx="720000" cy="720000"/>
          </a:xfrm>
          <a:prstGeom prst="rect">
            <a:avLst/>
          </a:prstGeom>
        </p:spPr>
      </p:pic>
      <p:pic>
        <p:nvPicPr>
          <p:cNvPr id="4" name="Bild 3" descr="ICON_HM3_EasyClick_3000_green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989" y="5953007"/>
            <a:ext cx="720000" cy="720000"/>
          </a:xfrm>
          <a:prstGeom prst="rect">
            <a:avLst/>
          </a:prstGeom>
        </p:spPr>
      </p:pic>
      <p:pic>
        <p:nvPicPr>
          <p:cNvPr id="20" name="Bild 19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989" y="8102890"/>
            <a:ext cx="720000" cy="720000"/>
          </a:xfrm>
          <a:prstGeom prst="rect">
            <a:avLst/>
          </a:prstGeom>
        </p:spPr>
      </p:pic>
      <p:pic>
        <p:nvPicPr>
          <p:cNvPr id="23" name="Bild 22" descr="ICON_HM3_VariableSpeeds_green.png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989" y="6983499"/>
            <a:ext cx="720000" cy="720000"/>
          </a:xfrm>
          <a:prstGeom prst="rect">
            <a:avLst/>
          </a:prstGeom>
        </p:spPr>
      </p:pic>
      <p:sp>
        <p:nvSpPr>
          <p:cNvPr id="11" name="Rettangolo 3"/>
          <p:cNvSpPr/>
          <p:nvPr userDrawn="1"/>
        </p:nvSpPr>
        <p:spPr>
          <a:xfrm>
            <a:off x="249339" y="256116"/>
            <a:ext cx="7073994" cy="3733800"/>
          </a:xfrm>
          <a:prstGeom prst="rect">
            <a:avLst/>
          </a:prstGeom>
          <a:solidFill>
            <a:schemeClr val="tx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it-IT" dirty="0"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13" name="Bild 12" descr="ICON_HM3_USP_SmartMix_Hooks_green_RING.png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162" y="4919133"/>
            <a:ext cx="720683" cy="72068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iming>
    <p:tnLst>
      <p:par>
        <p:cTn id="1" dur="indefinite" restart="never" nodeType="tmRoot"/>
      </p:par>
    </p:tnLst>
  </p:timing>
  <p:txStyles>
    <p:titleStyle>
      <a:lvl1pPr algn="ctr" defTabSz="1043056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146" indent="-391146" algn="l" defTabSz="1043056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7483" indent="-325955" algn="l" defTabSz="1043056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82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348" indent="-260764" algn="l" defTabSz="1043056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876" indent="-260764" algn="l" defTabSz="1043056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a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0271862"/>
              </p:ext>
            </p:extLst>
          </p:nvPr>
        </p:nvGraphicFramePr>
        <p:xfrm>
          <a:off x="4431827" y="4660306"/>
          <a:ext cx="2713252" cy="394357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{2D5ABB26-0587-4C30-8999-92F81FD0307C}</a:tableStyleId>
              </a:tblPr>
              <a:tblGrid>
                <a:gridCol w="1492723"/>
                <a:gridCol w="1220529"/>
              </a:tblGrid>
              <a:tr h="191877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1" i="0" u="none" strike="noStrike" dirty="0" smtClean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Model</a:t>
                      </a:r>
                    </a:p>
                  </a:txBody>
                  <a:tcPr marL="10502" marR="10502" marT="11139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1" i="0" u="none" strike="noStrike" baseline="0" noProof="0" dirty="0" smtClean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HM 3000 WH</a:t>
                      </a:r>
                      <a:endParaRPr lang="en-GB" sz="1000" b="1" i="0" u="none" strike="noStrike" noProof="0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10502" marR="10502" marT="11139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1877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 dirty="0" smtClean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Type</a:t>
                      </a:r>
                      <a:endParaRPr lang="en-GB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10502" marR="10502" marT="11139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noProof="0" dirty="0" smtClean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4644</a:t>
                      </a:r>
                    </a:p>
                  </a:txBody>
                  <a:tcPr marL="10502" marR="10502" marT="11139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1877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 dirty="0" smtClean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Colour</a:t>
                      </a:r>
                      <a:endParaRPr lang="en-GB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10502" marR="10502" marT="11139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noProof="0" dirty="0" smtClean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white</a:t>
                      </a:r>
                    </a:p>
                  </a:txBody>
                  <a:tcPr marL="10502" marR="10502" marT="11139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1877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 dirty="0" smtClean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SKU</a:t>
                      </a:r>
                      <a:endParaRPr lang="en-GB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10502" marR="10502" marT="11139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 kern="1200" baseline="0" smtClean="0">
                          <a:solidFill>
                            <a:schemeClr val="tx1"/>
                          </a:solidFill>
                          <a:latin typeface="Helvetica" pitchFamily="34" charset="0"/>
                          <a:ea typeface="+mn-ea"/>
                          <a:cs typeface="Helvetica" pitchFamily="34" charset="0"/>
                        </a:rPr>
                        <a:t>0X22211006 </a:t>
                      </a:r>
                      <a:r>
                        <a:rPr lang="en-GB" sz="1000" b="0" i="0" u="none" strike="noStrike" kern="1200" baseline="0" dirty="0" smtClean="0">
                          <a:solidFill>
                            <a:schemeClr val="tx1"/>
                          </a:solidFill>
                          <a:latin typeface="Helvetica" pitchFamily="34" charset="0"/>
                          <a:ea typeface="+mn-ea"/>
                          <a:cs typeface="Helvetica" pitchFamily="34" charset="0"/>
                        </a:rPr>
                        <a:t>(INT)</a:t>
                      </a:r>
                      <a:endParaRPr lang="en-GB" sz="1000" b="0" i="0" u="none" strike="noStrike" kern="1200" baseline="0" dirty="0">
                        <a:solidFill>
                          <a:schemeClr val="tx1"/>
                        </a:solidFill>
                        <a:latin typeface="Helvetica" pitchFamily="34" charset="0"/>
                        <a:ea typeface="+mn-ea"/>
                        <a:cs typeface="Helvetica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1877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 dirty="0" smtClean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EAN</a:t>
                      </a:r>
                      <a:endParaRPr lang="en-GB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10502" marR="10502" marT="11139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kern="1200" baseline="0" noProof="0" dirty="0" smtClean="0">
                          <a:solidFill>
                            <a:schemeClr val="tx1"/>
                          </a:solidFill>
                          <a:latin typeface="Helvetica" pitchFamily="34" charset="0"/>
                          <a:ea typeface="+mn-ea"/>
                          <a:cs typeface="Helvetica" pitchFamily="34" charset="0"/>
                        </a:rPr>
                        <a:t>8021098773210</a:t>
                      </a:r>
                      <a:endParaRPr lang="en-GB" sz="1000" b="0" i="0" u="none" strike="noStrike" kern="1200" baseline="0" noProof="0" dirty="0">
                        <a:solidFill>
                          <a:schemeClr val="tx1"/>
                        </a:solidFill>
                        <a:latin typeface="Helvetica" pitchFamily="34" charset="0"/>
                        <a:ea typeface="+mn-ea"/>
                        <a:cs typeface="Helvetica" pitchFamily="34" charset="0"/>
                      </a:endParaRPr>
                    </a:p>
                  </a:txBody>
                  <a:tcPr marL="10502" marR="10502" marT="11139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1877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 dirty="0" smtClean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Power</a:t>
                      </a:r>
                      <a:endParaRPr lang="en-GB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10502" marR="10502" marT="11139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kern="1200" baseline="0" noProof="0" dirty="0" smtClean="0">
                          <a:solidFill>
                            <a:schemeClr val="tx1"/>
                          </a:solidFill>
                          <a:latin typeface="Helvetica" pitchFamily="34" charset="0"/>
                          <a:ea typeface="+mn-ea"/>
                          <a:cs typeface="Helvetica" pitchFamily="34" charset="0"/>
                        </a:rPr>
                        <a:t>450 W</a:t>
                      </a:r>
                      <a:endParaRPr lang="en-GB" sz="1000" b="0" i="0" u="none" strike="noStrike" kern="1200" baseline="0" noProof="0" dirty="0">
                        <a:solidFill>
                          <a:schemeClr val="tx1"/>
                        </a:solidFill>
                        <a:latin typeface="Helvetica" pitchFamily="34" charset="0"/>
                        <a:ea typeface="+mn-ea"/>
                        <a:cs typeface="Helvetica" pitchFamily="34" charset="0"/>
                      </a:endParaRPr>
                    </a:p>
                  </a:txBody>
                  <a:tcPr marL="10502" marR="10502" marT="11139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1877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 dirty="0" smtClean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Number of speeds</a:t>
                      </a:r>
                      <a:endParaRPr lang="en-GB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10502" marR="10502" marT="11139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104305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i="0" u="none" strike="noStrike" noProof="0" dirty="0" smtClean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  <a:sym typeface="Wingdings"/>
                        </a:rPr>
                        <a:t>5</a:t>
                      </a:r>
                      <a:endParaRPr lang="en-GB" sz="1000" b="0" i="0" u="none" strike="noStrike" noProof="0" dirty="0" smtClean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10502" marR="10502" marT="11139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1877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 dirty="0" smtClean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Turbo speed</a:t>
                      </a:r>
                      <a:endParaRPr lang="en-GB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10502" marR="10502" marT="11139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104305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i="0" u="none" strike="noStrike" noProof="0" dirty="0" smtClean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  <a:sym typeface="Wingdings"/>
                        </a:rPr>
                        <a:t></a:t>
                      </a:r>
                      <a:endParaRPr lang="en-GB" sz="1000" b="0" i="0" u="none" strike="noStrike" noProof="0" dirty="0" smtClean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10502" marR="10502" marT="11139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1877">
                <a:tc>
                  <a:txBody>
                    <a:bodyPr/>
                    <a:lstStyle/>
                    <a:p>
                      <a:pPr marL="0" marR="0" indent="0" algn="l" defTabSz="104305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i="0" u="none" strike="noStrike" kern="1200" dirty="0" err="1" smtClean="0">
                          <a:solidFill>
                            <a:schemeClr val="tx1"/>
                          </a:solidFill>
                          <a:latin typeface="Helvetica" pitchFamily="34" charset="0"/>
                          <a:ea typeface="+mn-ea"/>
                          <a:cs typeface="Helvetica" pitchFamily="34" charset="0"/>
                        </a:rPr>
                        <a:t>SmartMix</a:t>
                      </a:r>
                      <a:endParaRPr lang="en-GB" sz="1000" b="0" i="0" u="none" strike="noStrike" kern="1200" dirty="0" smtClean="0">
                        <a:solidFill>
                          <a:schemeClr val="tx1"/>
                        </a:solidFill>
                        <a:latin typeface="Helvetica" pitchFamily="34" charset="0"/>
                        <a:ea typeface="+mn-ea"/>
                        <a:cs typeface="Helvetica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104305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i="0" u="none" strike="noStrike" noProof="0" dirty="0" smtClean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  <a:sym typeface="Wingdings"/>
                        </a:rPr>
                        <a:t></a:t>
                      </a:r>
                      <a:endParaRPr lang="en-GB" sz="1000" b="0" i="0" u="none" strike="noStrike" noProof="0" dirty="0" smtClean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1877">
                <a:tc>
                  <a:txBody>
                    <a:bodyPr/>
                    <a:lstStyle/>
                    <a:p>
                      <a:pPr marL="0" marR="0" indent="0" algn="l" defTabSz="104305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i="0" u="none" strike="noStrike" kern="1200" dirty="0" err="1" smtClean="0">
                          <a:solidFill>
                            <a:schemeClr val="tx1"/>
                          </a:solidFill>
                          <a:latin typeface="Helvetica" pitchFamily="34" charset="0"/>
                          <a:ea typeface="+mn-ea"/>
                          <a:cs typeface="Helvetica" pitchFamily="34" charset="0"/>
                        </a:rPr>
                        <a:t>EasyClick</a:t>
                      </a:r>
                      <a:r>
                        <a:rPr lang="en-GB" sz="1000" b="0" i="0" u="none" strike="noStrike" kern="1200" dirty="0" smtClean="0">
                          <a:solidFill>
                            <a:schemeClr val="tx1"/>
                          </a:solidFill>
                          <a:latin typeface="Helvetica" pitchFamily="34" charset="0"/>
                          <a:ea typeface="+mn-ea"/>
                          <a:cs typeface="Helvetica" pitchFamily="34" charset="0"/>
                        </a:rPr>
                        <a:t> </a:t>
                      </a:r>
                    </a:p>
                  </a:txBody>
                  <a:tcPr marL="9525" marR="9525" marT="9525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104305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i="0" u="none" strike="noStrike" kern="1200" noProof="0" dirty="0" smtClean="0">
                          <a:solidFill>
                            <a:schemeClr val="tx1"/>
                          </a:solidFill>
                          <a:latin typeface="Helvetica" pitchFamily="34" charset="0"/>
                          <a:ea typeface="+mn-ea"/>
                          <a:cs typeface="Helvetica" pitchFamily="34" charset="0"/>
                          <a:sym typeface="Wingdings"/>
                        </a:rPr>
                        <a:t></a:t>
                      </a:r>
                      <a:endParaRPr lang="en-GB" sz="1000" b="0" i="0" u="none" strike="noStrike" kern="1200" noProof="0" dirty="0">
                        <a:solidFill>
                          <a:schemeClr val="tx1"/>
                        </a:solidFill>
                        <a:latin typeface="Helvetica" pitchFamily="34" charset="0"/>
                        <a:ea typeface="+mn-ea"/>
                        <a:cs typeface="Helvetica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1877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 kern="1200" dirty="0" smtClean="0">
                          <a:solidFill>
                            <a:schemeClr val="tx1"/>
                          </a:solidFill>
                          <a:latin typeface="Helvetica" pitchFamily="34" charset="0"/>
                          <a:ea typeface="+mn-ea"/>
                          <a:cs typeface="Helvetica" pitchFamily="34" charset="0"/>
                        </a:rPr>
                        <a:t>Flexi cord outlet</a:t>
                      </a:r>
                      <a:endParaRPr lang="en-GB" sz="1000" b="0" i="0" u="none" strike="noStrike" kern="1200" dirty="0">
                        <a:solidFill>
                          <a:schemeClr val="tx1"/>
                        </a:solidFill>
                        <a:latin typeface="Helvetica" pitchFamily="34" charset="0"/>
                        <a:ea typeface="+mn-ea"/>
                        <a:cs typeface="Helvetica" pitchFamily="34" charset="0"/>
                      </a:endParaRPr>
                    </a:p>
                  </a:txBody>
                  <a:tcPr marL="10502" marR="10502" marT="11139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104305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i="0" u="none" strike="noStrike" kern="1200" noProof="0" dirty="0" smtClean="0">
                          <a:solidFill>
                            <a:schemeClr val="tx1"/>
                          </a:solidFill>
                          <a:latin typeface="Helvetica" pitchFamily="34" charset="0"/>
                          <a:ea typeface="+mn-ea"/>
                          <a:cs typeface="Helvetica" pitchFamily="34" charset="0"/>
                          <a:sym typeface="Wingdings"/>
                        </a:rPr>
                        <a:t></a:t>
                      </a:r>
                      <a:endParaRPr lang="en-GB" sz="1000" b="0" i="0" u="none" strike="noStrike" kern="1200" noProof="0" dirty="0" smtClean="0">
                        <a:solidFill>
                          <a:schemeClr val="tx1"/>
                        </a:solidFill>
                        <a:latin typeface="Helvetica" pitchFamily="34" charset="0"/>
                        <a:ea typeface="+mn-ea"/>
                        <a:cs typeface="Helvetica" pitchFamily="34" charset="0"/>
                      </a:endParaRPr>
                    </a:p>
                  </a:txBody>
                  <a:tcPr marL="10502" marR="10502" marT="11139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1877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 kern="1200" dirty="0" smtClean="0">
                          <a:solidFill>
                            <a:schemeClr val="tx1"/>
                          </a:solidFill>
                          <a:latin typeface="Helvetica" pitchFamily="34" charset="0"/>
                          <a:ea typeface="+mn-ea"/>
                          <a:cs typeface="Helvetica" pitchFamily="34" charset="0"/>
                        </a:rPr>
                        <a:t>Dishwasher safe*</a:t>
                      </a:r>
                      <a:endParaRPr lang="en-GB" sz="1000" b="0" i="0" u="none" strike="noStrike" kern="1200" dirty="0">
                        <a:solidFill>
                          <a:schemeClr val="tx1"/>
                        </a:solidFill>
                        <a:latin typeface="Helvetica" pitchFamily="34" charset="0"/>
                        <a:ea typeface="+mn-ea"/>
                        <a:cs typeface="Helvetica" pitchFamily="34" charset="0"/>
                      </a:endParaRPr>
                    </a:p>
                  </a:txBody>
                  <a:tcPr marL="10502" marR="10502" marT="11139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104305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i="0" u="none" strike="noStrike" noProof="0" dirty="0" smtClean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  <a:sym typeface="Wingdings"/>
                        </a:rPr>
                        <a:t></a:t>
                      </a:r>
                      <a:endParaRPr lang="en-GB" sz="1000" b="0" i="0" u="none" strike="noStrike" noProof="0" dirty="0" smtClean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10502" marR="10502" marT="11139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1877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 kern="1200" dirty="0" smtClean="0">
                          <a:solidFill>
                            <a:schemeClr val="tx1"/>
                          </a:solidFill>
                          <a:latin typeface="Helvetica" pitchFamily="34" charset="0"/>
                          <a:ea typeface="+mn-ea"/>
                          <a:cs typeface="Helvetica" pitchFamily="34" charset="0"/>
                        </a:rPr>
                        <a:t>Whisk</a:t>
                      </a:r>
                      <a:endParaRPr lang="en-GB" sz="1000" b="0" i="0" u="none" strike="noStrike" kern="1200" dirty="0">
                        <a:solidFill>
                          <a:schemeClr val="tx1"/>
                        </a:solidFill>
                        <a:latin typeface="Helvetica" pitchFamily="34" charset="0"/>
                        <a:ea typeface="+mn-ea"/>
                        <a:cs typeface="Helvetica" pitchFamily="34" charset="0"/>
                      </a:endParaRPr>
                    </a:p>
                  </a:txBody>
                  <a:tcPr marL="10502" marR="10502" marT="11139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104305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i="0" u="none" strike="noStrike" noProof="0" dirty="0" smtClean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2 / stainless steel</a:t>
                      </a:r>
                    </a:p>
                  </a:txBody>
                  <a:tcPr marL="10502" marR="10502" marT="11139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1877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 kern="1200" dirty="0" smtClean="0">
                          <a:solidFill>
                            <a:schemeClr val="tx1"/>
                          </a:solidFill>
                          <a:latin typeface="Helvetica" pitchFamily="34" charset="0"/>
                          <a:ea typeface="+mn-ea"/>
                          <a:cs typeface="Helvetica" pitchFamily="34" charset="0"/>
                        </a:rPr>
                        <a:t>Hooks</a:t>
                      </a:r>
                      <a:endParaRPr lang="en-GB" sz="1000" b="0" i="0" u="none" strike="noStrike" kern="1200" dirty="0">
                        <a:solidFill>
                          <a:schemeClr val="tx1"/>
                        </a:solidFill>
                        <a:latin typeface="Helvetica" pitchFamily="34" charset="0"/>
                        <a:ea typeface="+mn-ea"/>
                        <a:cs typeface="Helvetica" pitchFamily="34" charset="0"/>
                      </a:endParaRPr>
                    </a:p>
                  </a:txBody>
                  <a:tcPr marL="10502" marR="10502" marT="11139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104305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i="0" u="none" strike="noStrike" noProof="0" dirty="0" smtClean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2 / stainless steel</a:t>
                      </a:r>
                    </a:p>
                  </a:txBody>
                  <a:tcPr marL="10502" marR="10502" marT="11139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1877">
                <a:tc>
                  <a:txBody>
                    <a:bodyPr/>
                    <a:lstStyle/>
                    <a:p>
                      <a:pPr marL="0" marR="0" indent="0" algn="l" defTabSz="104305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i="0" u="none" strike="noStrike" kern="1200" dirty="0" smtClean="0">
                          <a:solidFill>
                            <a:schemeClr val="tx1"/>
                          </a:solidFill>
                          <a:latin typeface="Helvetica" pitchFamily="34" charset="0"/>
                          <a:ea typeface="+mn-ea"/>
                          <a:cs typeface="Helvetica" pitchFamily="34" charset="0"/>
                        </a:rPr>
                        <a:t>Product dimensions</a:t>
                      </a:r>
                      <a:br>
                        <a:rPr lang="en-GB" sz="1000" b="0" i="0" u="none" strike="noStrike" kern="1200" dirty="0" smtClean="0">
                          <a:solidFill>
                            <a:schemeClr val="tx1"/>
                          </a:solidFill>
                          <a:latin typeface="Helvetica" pitchFamily="34" charset="0"/>
                          <a:ea typeface="+mn-ea"/>
                          <a:cs typeface="Helvetica" pitchFamily="34" charset="0"/>
                        </a:rPr>
                      </a:br>
                      <a:r>
                        <a:rPr lang="en-GB" sz="1000" b="0" i="0" u="none" strike="noStrike" kern="1200" dirty="0" smtClean="0">
                          <a:solidFill>
                            <a:schemeClr val="tx1"/>
                          </a:solidFill>
                          <a:latin typeface="Helvetica" pitchFamily="34" charset="0"/>
                          <a:ea typeface="+mn-ea"/>
                          <a:cs typeface="Helvetica" pitchFamily="34" charset="0"/>
                        </a:rPr>
                        <a:t>(motor</a:t>
                      </a:r>
                      <a:r>
                        <a:rPr lang="en-GB" sz="1000" b="0" i="0" u="none" strike="noStrike" kern="1200" baseline="0" dirty="0" smtClean="0">
                          <a:solidFill>
                            <a:schemeClr val="tx1"/>
                          </a:solidFill>
                          <a:latin typeface="Helvetica" pitchFamily="34" charset="0"/>
                          <a:ea typeface="+mn-ea"/>
                          <a:cs typeface="Helvetica" pitchFamily="34" charset="0"/>
                        </a:rPr>
                        <a:t> unit </a:t>
                      </a:r>
                      <a:r>
                        <a:rPr lang="en-GB" sz="1000" b="0" i="0" u="none" strike="noStrike" kern="1200" dirty="0" smtClean="0">
                          <a:solidFill>
                            <a:schemeClr val="tx1"/>
                          </a:solidFill>
                          <a:latin typeface="Helvetica" pitchFamily="34" charset="0"/>
                          <a:ea typeface="+mn-ea"/>
                          <a:cs typeface="Helvetica" pitchFamily="34" charset="0"/>
                        </a:rPr>
                        <a:t>/ L x W x H)</a:t>
                      </a:r>
                    </a:p>
                  </a:txBody>
                  <a:tcPr marL="9525" marR="9525" marT="9525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104305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i="0" u="none" strike="noStrike" noProof="0" dirty="0" smtClean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ca. 210x75x160 mm</a:t>
                      </a:r>
                    </a:p>
                  </a:txBody>
                  <a:tcPr marL="10502" marR="10502" marT="11139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1877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 kern="1200" dirty="0" smtClean="0">
                          <a:solidFill>
                            <a:schemeClr val="tx1"/>
                          </a:solidFill>
                          <a:latin typeface="Helvetica" pitchFamily="34" charset="0"/>
                          <a:ea typeface="+mn-ea"/>
                          <a:cs typeface="Helvetica" pitchFamily="34" charset="0"/>
                        </a:rPr>
                        <a:t>Product net weight </a:t>
                      </a:r>
                      <a:br>
                        <a:rPr lang="en-GB" sz="1000" b="0" i="0" u="none" strike="noStrike" kern="1200" dirty="0" smtClean="0">
                          <a:solidFill>
                            <a:schemeClr val="tx1"/>
                          </a:solidFill>
                          <a:latin typeface="Helvetica" pitchFamily="34" charset="0"/>
                          <a:ea typeface="+mn-ea"/>
                          <a:cs typeface="Helvetica" pitchFamily="34" charset="0"/>
                        </a:rPr>
                      </a:br>
                      <a:r>
                        <a:rPr lang="en-GB" sz="1000" b="0" i="0" u="none" strike="noStrike" kern="1200" dirty="0" smtClean="0">
                          <a:solidFill>
                            <a:schemeClr val="tx1"/>
                          </a:solidFill>
                          <a:latin typeface="Helvetica" pitchFamily="34" charset="0"/>
                          <a:ea typeface="+mn-ea"/>
                          <a:cs typeface="Helvetica" pitchFamily="34" charset="0"/>
                        </a:rPr>
                        <a:t>(motor unit)</a:t>
                      </a:r>
                      <a:endParaRPr lang="en-GB" sz="1000" b="0" i="0" u="none" strike="noStrike" kern="1200" dirty="0">
                        <a:solidFill>
                          <a:schemeClr val="tx1"/>
                        </a:solidFill>
                        <a:latin typeface="Helvetica" pitchFamily="34" charset="0"/>
                        <a:ea typeface="+mn-ea"/>
                        <a:cs typeface="Helvetica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104305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i="0" u="none" strike="noStrike" noProof="0" dirty="0" smtClean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ca. 820 g</a:t>
                      </a:r>
                    </a:p>
                  </a:txBody>
                  <a:tcPr marL="10502" marR="10502" marT="11139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1877"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i="0" u="none" strike="noStrike" kern="1200" dirty="0" err="1" smtClean="0">
                          <a:solidFill>
                            <a:schemeClr val="tx1"/>
                          </a:solidFill>
                          <a:latin typeface="Helvetica" pitchFamily="34" charset="0"/>
                          <a:ea typeface="+mn-ea"/>
                          <a:cs typeface="Helvetica" pitchFamily="34" charset="0"/>
                        </a:rPr>
                        <a:t>Giftbox</a:t>
                      </a:r>
                      <a:r>
                        <a:rPr lang="en-GB" sz="1000" b="0" i="0" u="none" strike="noStrike" kern="1200" dirty="0" smtClean="0">
                          <a:solidFill>
                            <a:schemeClr val="tx1"/>
                          </a:solidFill>
                          <a:latin typeface="Helvetica" pitchFamily="34" charset="0"/>
                          <a:ea typeface="+mn-ea"/>
                          <a:cs typeface="Helvetica" pitchFamily="34" charset="0"/>
                        </a:rPr>
                        <a:t> dimensions </a:t>
                      </a:r>
                    </a:p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i="0" u="none" strike="noStrike" kern="1200" dirty="0" smtClean="0">
                          <a:solidFill>
                            <a:schemeClr val="tx1"/>
                          </a:solidFill>
                          <a:latin typeface="Helvetica" pitchFamily="34" charset="0"/>
                          <a:ea typeface="+mn-ea"/>
                          <a:cs typeface="Helvetica" pitchFamily="34" charset="0"/>
                        </a:rPr>
                        <a:t>(L x W x H)</a:t>
                      </a:r>
                    </a:p>
                  </a:txBody>
                  <a:tcPr marL="9525" marR="9525" marT="9525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104305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i="0" u="none" strike="noStrike" kern="1200" noProof="0" dirty="0" smtClean="0">
                          <a:solidFill>
                            <a:schemeClr val="tx1"/>
                          </a:solidFill>
                          <a:latin typeface="Helvetica" pitchFamily="34" charset="0"/>
                          <a:ea typeface="+mn-ea"/>
                          <a:cs typeface="Helvetica" pitchFamily="34" charset="0"/>
                        </a:rPr>
                        <a:t>ca. 119x176x222</a:t>
                      </a:r>
                      <a:r>
                        <a:rPr lang="fr-FR" sz="1000" b="0" i="0" u="none" strike="noStrike" kern="1200" noProof="0" dirty="0" smtClean="0">
                          <a:solidFill>
                            <a:schemeClr val="tx1"/>
                          </a:solidFill>
                          <a:latin typeface="Helvetica" pitchFamily="34" charset="0"/>
                          <a:ea typeface="+mn-ea"/>
                          <a:cs typeface="Helvetica" pitchFamily="34" charset="0"/>
                        </a:rPr>
                        <a:t> m</a:t>
                      </a:r>
                      <a:r>
                        <a:rPr lang="en-GB" sz="1000" b="0" i="0" u="none" strike="noStrike" kern="1200" noProof="0" dirty="0" smtClean="0">
                          <a:solidFill>
                            <a:schemeClr val="tx1"/>
                          </a:solidFill>
                          <a:latin typeface="Helvetica" pitchFamily="34" charset="0"/>
                          <a:ea typeface="+mn-ea"/>
                          <a:cs typeface="Helvetica" pitchFamily="34" charset="0"/>
                        </a:rPr>
                        <a:t>m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1877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 kern="1200" dirty="0" err="1" smtClean="0">
                          <a:solidFill>
                            <a:schemeClr val="tx1"/>
                          </a:solidFill>
                          <a:latin typeface="Helvetica" pitchFamily="34" charset="0"/>
                          <a:ea typeface="+mn-ea"/>
                          <a:cs typeface="Helvetica" pitchFamily="34" charset="0"/>
                        </a:rPr>
                        <a:t>Giftbox</a:t>
                      </a:r>
                      <a:r>
                        <a:rPr lang="en-GB" sz="1000" b="0" i="0" u="none" strike="noStrike" kern="1200" dirty="0" smtClean="0">
                          <a:solidFill>
                            <a:schemeClr val="tx1"/>
                          </a:solidFill>
                          <a:latin typeface="Helvetica" pitchFamily="34" charset="0"/>
                          <a:ea typeface="+mn-ea"/>
                          <a:cs typeface="Helvetica" pitchFamily="34" charset="0"/>
                        </a:rPr>
                        <a:t> weight </a:t>
                      </a:r>
                      <a:br>
                        <a:rPr lang="en-GB" sz="1000" b="0" i="0" u="none" strike="noStrike" kern="1200" dirty="0" smtClean="0">
                          <a:solidFill>
                            <a:schemeClr val="tx1"/>
                          </a:solidFill>
                          <a:latin typeface="Helvetica" pitchFamily="34" charset="0"/>
                          <a:ea typeface="+mn-ea"/>
                          <a:cs typeface="Helvetica" pitchFamily="34" charset="0"/>
                        </a:rPr>
                      </a:br>
                      <a:r>
                        <a:rPr lang="en-GB" sz="1000" b="0" i="0" u="none" strike="noStrike" kern="1200" dirty="0" smtClean="0">
                          <a:solidFill>
                            <a:schemeClr val="tx1"/>
                          </a:solidFill>
                          <a:latin typeface="Helvetica" pitchFamily="34" charset="0"/>
                          <a:ea typeface="+mn-ea"/>
                          <a:cs typeface="Helvetica" pitchFamily="34" charset="0"/>
                        </a:rPr>
                        <a:t>(incl. product)</a:t>
                      </a:r>
                      <a:endParaRPr lang="en-GB" sz="1000" b="0" i="0" u="none" strike="noStrike" kern="1200" dirty="0">
                        <a:solidFill>
                          <a:schemeClr val="tx1"/>
                        </a:solidFill>
                        <a:latin typeface="Helvetica" pitchFamily="34" charset="0"/>
                        <a:ea typeface="+mn-ea"/>
                        <a:cs typeface="Helvetica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104305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i="0" u="none" strike="noStrike" kern="1200" noProof="0" dirty="0" smtClean="0">
                          <a:solidFill>
                            <a:schemeClr val="tx1"/>
                          </a:solidFill>
                          <a:latin typeface="Helvetica" pitchFamily="34" charset="0"/>
                          <a:ea typeface="+mn-ea"/>
                          <a:cs typeface="Helvetica" pitchFamily="34" charset="0"/>
                        </a:rPr>
                        <a:t>ca. 1182 g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8" name="Textfeld 17"/>
          <p:cNvSpPr txBox="1"/>
          <p:nvPr/>
        </p:nvSpPr>
        <p:spPr>
          <a:xfrm>
            <a:off x="1129114" y="4740110"/>
            <a:ext cx="13348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 err="1" smtClean="0">
                <a:latin typeface="Helvetica" pitchFamily="34" charset="0"/>
                <a:cs typeface="Helvetica" pitchFamily="34" charset="0"/>
              </a:rPr>
              <a:t>SmartMix</a:t>
            </a:r>
            <a:endParaRPr lang="en-GB" sz="1000" b="1" dirty="0" smtClean="0">
              <a:latin typeface="Helvetica" pitchFamily="34" charset="0"/>
              <a:cs typeface="Helvetica" pitchFamily="34" charset="0"/>
            </a:endParaRPr>
          </a:p>
          <a:p>
            <a:r>
              <a:rPr lang="en-GB" sz="900" dirty="0">
                <a:latin typeface="Helvetica" pitchFamily="34" charset="0"/>
                <a:cs typeface="Helvetica" pitchFamily="34" charset="0"/>
              </a:rPr>
              <a:t>By placing the motor directly over the </a:t>
            </a:r>
            <a:r>
              <a:rPr lang="en-GB" sz="900" dirty="0" smtClean="0">
                <a:latin typeface="Helvetica" pitchFamily="34" charset="0"/>
                <a:cs typeface="Helvetica" pitchFamily="34" charset="0"/>
              </a:rPr>
              <a:t>attachments</a:t>
            </a:r>
            <a:r>
              <a:rPr lang="en-GB" sz="900" dirty="0">
                <a:latin typeface="Helvetica" pitchFamily="34" charset="0"/>
                <a:cs typeface="Helvetica" pitchFamily="34" charset="0"/>
              </a:rPr>
              <a:t>, the weight is directed into the bowl, not in your hand. 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1129114" y="5885489"/>
            <a:ext cx="1260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 err="1" smtClean="0">
                <a:latin typeface="Helvetica" pitchFamily="34" charset="0"/>
                <a:cs typeface="Helvetica" pitchFamily="34" charset="0"/>
              </a:rPr>
              <a:t>EasyClick</a:t>
            </a:r>
            <a:endParaRPr lang="en-GB" sz="1000" b="1" dirty="0" smtClean="0">
              <a:latin typeface="Helvetica" pitchFamily="34" charset="0"/>
              <a:cs typeface="Helvetica" pitchFamily="34" charset="0"/>
            </a:endParaRPr>
          </a:p>
          <a:p>
            <a:r>
              <a:rPr lang="en-GB" sz="900" dirty="0" smtClean="0">
                <a:latin typeface="Helvetica" pitchFamily="34" charset="0"/>
                <a:cs typeface="Helvetica" pitchFamily="34" charset="0"/>
              </a:rPr>
              <a:t>Conveniently </a:t>
            </a:r>
            <a:r>
              <a:rPr lang="en-GB" sz="900" dirty="0">
                <a:latin typeface="Helvetica" pitchFamily="34" charset="0"/>
                <a:cs typeface="Helvetica" pitchFamily="34" charset="0"/>
              </a:rPr>
              <a:t>switch whisking and mixing tools just one press of the large button.</a:t>
            </a:r>
          </a:p>
        </p:txBody>
      </p:sp>
      <p:sp>
        <p:nvSpPr>
          <p:cNvPr id="20" name="Textfeld 19"/>
          <p:cNvSpPr txBox="1"/>
          <p:nvPr/>
        </p:nvSpPr>
        <p:spPr>
          <a:xfrm>
            <a:off x="1129114" y="6799889"/>
            <a:ext cx="13705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 smtClean="0">
                <a:latin typeface="Helvetica" pitchFamily="34" charset="0"/>
                <a:cs typeface="Helvetica" pitchFamily="34" charset="0"/>
              </a:rPr>
              <a:t>Variable speeds</a:t>
            </a:r>
            <a:br>
              <a:rPr lang="en-GB" sz="1000" b="1" dirty="0" smtClean="0">
                <a:latin typeface="Helvetica" pitchFamily="34" charset="0"/>
                <a:cs typeface="Helvetica" pitchFamily="34" charset="0"/>
              </a:rPr>
            </a:br>
            <a:r>
              <a:rPr lang="en-GB" sz="900" dirty="0">
                <a:latin typeface="Helvetica" pitchFamily="34" charset="0"/>
                <a:cs typeface="Helvetica" pitchFamily="34" charset="0"/>
              </a:rPr>
              <a:t>Adjust the speed dial from low to turbo with a flick of the thumb for better control and efficiency in preparing </a:t>
            </a:r>
            <a:r>
              <a:rPr lang="en-GB" sz="900" dirty="0" smtClean="0">
                <a:latin typeface="Helvetica" pitchFamily="34" charset="0"/>
                <a:cs typeface="Helvetica" pitchFamily="34" charset="0"/>
              </a:rPr>
              <a:t>food.</a:t>
            </a:r>
            <a:endParaRPr lang="en-GB" sz="900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3" name="CasellaDiTesto 5"/>
          <p:cNvSpPr txBox="1"/>
          <p:nvPr/>
        </p:nvSpPr>
        <p:spPr>
          <a:xfrm>
            <a:off x="452822" y="4324663"/>
            <a:ext cx="3477470" cy="37734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Helvetica"/>
                <a:cs typeface="Helvetica"/>
              </a:rPr>
              <a:t>Product highlights</a:t>
            </a:r>
          </a:p>
        </p:txBody>
      </p:sp>
      <p:sp>
        <p:nvSpPr>
          <p:cNvPr id="14" name="CasellaDiTesto 5"/>
          <p:cNvSpPr txBox="1"/>
          <p:nvPr/>
        </p:nvSpPr>
        <p:spPr>
          <a:xfrm>
            <a:off x="4431828" y="4324663"/>
            <a:ext cx="2801487" cy="37734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1600" dirty="0" smtClean="0">
                <a:latin typeface="Helvetica" pitchFamily="34" charset="0"/>
                <a:ea typeface="Verdana" pitchFamily="34" charset="0"/>
                <a:cs typeface="Helvetica" pitchFamily="34" charset="0"/>
              </a:rPr>
              <a:t>Technical data</a:t>
            </a:r>
          </a:p>
        </p:txBody>
      </p:sp>
      <p:sp>
        <p:nvSpPr>
          <p:cNvPr id="15" name="Textfeld 11"/>
          <p:cNvSpPr txBox="1"/>
          <p:nvPr/>
        </p:nvSpPr>
        <p:spPr>
          <a:xfrm>
            <a:off x="3129364" y="5837864"/>
            <a:ext cx="120721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 smtClean="0">
                <a:latin typeface="Helvetica" pitchFamily="34" charset="0"/>
                <a:cs typeface="Helvetica" pitchFamily="34" charset="0"/>
              </a:rPr>
              <a:t>Kneading</a:t>
            </a:r>
          </a:p>
          <a:p>
            <a:r>
              <a:rPr lang="en-GB" sz="900" dirty="0" smtClean="0">
                <a:latin typeface="Helvetica" pitchFamily="34" charset="0"/>
                <a:cs typeface="Helvetica" pitchFamily="34" charset="0"/>
              </a:rPr>
              <a:t>The dough </a:t>
            </a:r>
            <a:r>
              <a:rPr lang="en-GB" sz="900" dirty="0">
                <a:latin typeface="Helvetica" pitchFamily="34" charset="0"/>
                <a:cs typeface="Helvetica" pitchFamily="34" charset="0"/>
              </a:rPr>
              <a:t>hooks are perfectly suited for kneading, making shortbreads and </a:t>
            </a:r>
            <a:r>
              <a:rPr lang="en-GB" sz="900" dirty="0" smtClean="0">
                <a:latin typeface="Helvetica" pitchFamily="34" charset="0"/>
                <a:cs typeface="Helvetica" pitchFamily="34" charset="0"/>
              </a:rPr>
              <a:t>pastries.</a:t>
            </a:r>
            <a:endParaRPr lang="en-GB" sz="900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6" name="Textfeld 17"/>
          <p:cNvSpPr txBox="1"/>
          <p:nvPr/>
        </p:nvSpPr>
        <p:spPr>
          <a:xfrm>
            <a:off x="3129364" y="4740110"/>
            <a:ext cx="126000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 smtClean="0">
                <a:latin typeface="Helvetica" pitchFamily="34" charset="0"/>
                <a:cs typeface="Helvetica" pitchFamily="34" charset="0"/>
              </a:rPr>
              <a:t>Whipping</a:t>
            </a:r>
            <a:br>
              <a:rPr lang="en-GB" sz="1000" b="1" dirty="0" smtClean="0">
                <a:latin typeface="Helvetica" pitchFamily="34" charset="0"/>
                <a:cs typeface="Helvetica" pitchFamily="34" charset="0"/>
              </a:rPr>
            </a:br>
            <a:r>
              <a:rPr lang="en-GB" sz="900" dirty="0">
                <a:latin typeface="Helvetica" pitchFamily="34" charset="0"/>
                <a:cs typeface="Helvetica" pitchFamily="34" charset="0"/>
              </a:rPr>
              <a:t>Whips, beats and stirs easily </a:t>
            </a:r>
            <a:r>
              <a:rPr lang="en-GB" sz="900" dirty="0" smtClean="0">
                <a:latin typeface="Helvetica" pitchFamily="34" charset="0"/>
                <a:cs typeface="Helvetica" pitchFamily="34" charset="0"/>
              </a:rPr>
              <a:t>eggs</a:t>
            </a:r>
            <a:r>
              <a:rPr lang="en-GB" sz="900" dirty="0">
                <a:latin typeface="Helvetica" pitchFamily="34" charset="0"/>
                <a:cs typeface="Helvetica" pitchFamily="34" charset="0"/>
              </a:rPr>
              <a:t> </a:t>
            </a:r>
            <a:r>
              <a:rPr lang="en-GB" sz="900" dirty="0" smtClean="0">
                <a:latin typeface="Helvetica" pitchFamily="34" charset="0"/>
                <a:cs typeface="Helvetica" pitchFamily="34" charset="0"/>
              </a:rPr>
              <a:t>and cream, mixes cakes, muffins and home-made desserts. </a:t>
            </a:r>
            <a:endParaRPr lang="en-GB" sz="900" dirty="0">
              <a:latin typeface="Helvetica" pitchFamily="34" charset="0"/>
              <a:cs typeface="Helvetica" pitchFamily="34" charset="0"/>
            </a:endParaRPr>
          </a:p>
          <a:p>
            <a:endParaRPr lang="en-GB" sz="1000" b="1" dirty="0" smtClean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32" name="Textfeld 20"/>
          <p:cNvSpPr txBox="1"/>
          <p:nvPr/>
        </p:nvSpPr>
        <p:spPr>
          <a:xfrm>
            <a:off x="1117192" y="7989291"/>
            <a:ext cx="134678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 smtClean="0">
                <a:latin typeface="Helvetica" pitchFamily="34" charset="0"/>
                <a:cs typeface="Helvetica" pitchFamily="34" charset="0"/>
              </a:rPr>
              <a:t>Flexi cord outlet</a:t>
            </a:r>
            <a:endParaRPr lang="en-GB" sz="900" dirty="0">
              <a:latin typeface="Helvetica" pitchFamily="34" charset="0"/>
              <a:cs typeface="Helvetica" pitchFamily="34" charset="0"/>
            </a:endParaRPr>
          </a:p>
          <a:p>
            <a:r>
              <a:rPr lang="en-GB" sz="900" dirty="0">
                <a:latin typeface="Helvetica" pitchFamily="34" charset="0"/>
                <a:cs typeface="Helvetica" pitchFamily="34" charset="0"/>
              </a:rPr>
              <a:t>While resting your hand mixer or in use, the </a:t>
            </a:r>
            <a:r>
              <a:rPr lang="en-GB" sz="900" dirty="0" smtClean="0">
                <a:latin typeface="Helvetica" pitchFamily="34" charset="0"/>
                <a:cs typeface="Helvetica" pitchFamily="34" charset="0"/>
              </a:rPr>
              <a:t>cord conveniently </a:t>
            </a:r>
            <a:r>
              <a:rPr lang="en-GB" sz="900" dirty="0">
                <a:latin typeface="Helvetica" pitchFamily="34" charset="0"/>
                <a:cs typeface="Helvetica" pitchFamily="34" charset="0"/>
              </a:rPr>
              <a:t>stays away from your hand.</a:t>
            </a:r>
          </a:p>
          <a:p>
            <a:endParaRPr lang="en-GB" sz="1000" b="1" dirty="0" smtClean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1" name="Textfeld 9"/>
          <p:cNvSpPr txBox="1"/>
          <p:nvPr/>
        </p:nvSpPr>
        <p:spPr>
          <a:xfrm>
            <a:off x="4319790" y="9838048"/>
            <a:ext cx="26928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latin typeface="Helvetica" pitchFamily="34" charset="0"/>
                <a:cs typeface="Helvetica" pitchFamily="34" charset="0"/>
              </a:rPr>
              <a:t>*except motor unit</a:t>
            </a:r>
            <a:endParaRPr lang="en-GB" sz="1000" dirty="0">
              <a:latin typeface="Helvetica" pitchFamily="34" charset="0"/>
              <a:cs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4897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166</Words>
  <Application>Microsoft Office PowerPoint</Application>
  <PresentationFormat>Custom</PresentationFormat>
  <Paragraphs>51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Tema di Office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PDS</dc:title>
  <dc:creator>Anne.Reeck@delonghi.de</dc:creator>
  <cp:lastModifiedBy>Tanja Heise</cp:lastModifiedBy>
  <cp:revision>838</cp:revision>
  <cp:lastPrinted>2014-10-22T12:05:33Z</cp:lastPrinted>
  <dcterms:created xsi:type="dcterms:W3CDTF">2012-07-30T10:08:27Z</dcterms:created>
  <dcterms:modified xsi:type="dcterms:W3CDTF">2014-12-08T08:43:42Z</dcterms:modified>
</cp:coreProperties>
</file>