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89" r:id="rId2"/>
    <p:sldId id="385" r:id="rId3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BD00"/>
    <a:srgbClr val="A65A95"/>
    <a:srgbClr val="B7814F"/>
    <a:srgbClr val="AA483E"/>
    <a:srgbClr val="7F7E83"/>
    <a:srgbClr val="CF0A2C"/>
    <a:srgbClr val="AA483D"/>
    <a:srgbClr val="000000"/>
    <a:srgbClr val="63A70A"/>
    <a:srgbClr val="929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86" autoAdjust="0"/>
  </p:normalViewPr>
  <p:slideViewPr>
    <p:cSldViewPr showGuides="1">
      <p:cViewPr varScale="1">
        <p:scale>
          <a:sx n="107" d="100"/>
          <a:sy n="107" d="100"/>
        </p:scale>
        <p:origin x="69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698B2-579B-4CC3-8E3B-B5732FC8DEEC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39D44-3B43-4721-963B-A30D308CD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81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B1537-9856-410C-9885-677F10B1F995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52F6D-921A-4549-A700-C2F94C50F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52F6D-921A-4549-A700-C2F94C50F2E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653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chedd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27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green ap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02943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lemon gra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chemeClr val="bg2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7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lemon gra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1178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red cabb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A65A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rgbClr val="A65A95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rgbClr val="A65A95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4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red cabb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A65A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rgbClr val="A65A95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47065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rhubar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6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09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rhubar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6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59119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purple basi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4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00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purple basi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91757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chedd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80163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/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5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20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66736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cinnam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B78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rgbClr val="B7814F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rgbClr val="B7814F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cinnam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B78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  <a:noFill/>
        </p:spPr>
        <p:txBody>
          <a:bodyPr>
            <a:normAutofit/>
          </a:bodyPr>
          <a:lstStyle>
            <a:lvl1pPr>
              <a:defRPr sz="1600">
                <a:solidFill>
                  <a:srgbClr val="B7814F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98460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spina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2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32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spina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/>
              <a:t>MODEL – Product Name – Arial 16pt</a:t>
            </a:r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Please contact your Regional</a:t>
            </a:r>
            <a:r>
              <a:rPr lang="en-GB" sz="1200" baseline="0"/>
              <a:t> Co-ordinator for samples and SKU information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85953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green ap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MODEL – Product Name – Arial 28pt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ct val="0"/>
              </a:spcBef>
              <a:defRPr sz="1600"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</a:lstStyle>
          <a:p>
            <a:pPr lvl="0"/>
            <a:r>
              <a:rPr lang="en-GB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99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754" y="1034167"/>
            <a:ext cx="8190847" cy="82308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54" y="1862841"/>
            <a:ext cx="8190847" cy="41195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40800" y="6308728"/>
            <a:ext cx="2743200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4456E4FB-E813-415C-B368-66CE7ECA0A31}" type="datetime1">
              <a:rPr lang="en-GB" smtClean="0"/>
              <a:t>24/05/2022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308728"/>
            <a:ext cx="7975600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Presenter's name, date &amp; place (Go Header &amp; Footer to edit this text)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74" y="6308728"/>
            <a:ext cx="482601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r"/>
            <a:fld id="{4C8F9649-BC6C-436E-9820-F0231B3F3750}" type="slidenum">
              <a:rPr lang="en-GB" smtClean="0"/>
              <a:pPr algn="r"/>
              <a:t>‹#›</a:t>
            </a:fld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676271" y="6360319"/>
            <a:ext cx="0" cy="10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64" y="411949"/>
            <a:ext cx="1512000" cy="21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3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728" r:id="rId2"/>
    <p:sldLayoutId id="2147483720" r:id="rId3"/>
    <p:sldLayoutId id="2147483729" r:id="rId4"/>
    <p:sldLayoutId id="2147483721" r:id="rId5"/>
    <p:sldLayoutId id="2147483730" r:id="rId6"/>
    <p:sldLayoutId id="2147483722" r:id="rId7"/>
    <p:sldLayoutId id="2147483731" r:id="rId8"/>
    <p:sldLayoutId id="2147483723" r:id="rId9"/>
    <p:sldLayoutId id="2147483732" r:id="rId10"/>
    <p:sldLayoutId id="2147483724" r:id="rId11"/>
    <p:sldLayoutId id="2147483733" r:id="rId12"/>
    <p:sldLayoutId id="2147483725" r:id="rId13"/>
    <p:sldLayoutId id="2147483734" r:id="rId14"/>
    <p:sldLayoutId id="2147483726" r:id="rId15"/>
    <p:sldLayoutId id="2147483735" r:id="rId16"/>
    <p:sldLayoutId id="2147483727" r:id="rId17"/>
    <p:sldLayoutId id="2147483736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ct val="0"/>
        </a:spcBef>
        <a:buFont typeface="Bree Rg" panose="02000503000000020004" pitchFamily="50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685800" rtl="0" eaLnBrk="1" latinLnBrk="0" hangingPunct="1">
        <a:lnSpc>
          <a:spcPct val="100000"/>
        </a:lnSpc>
        <a:spcBef>
          <a:spcPct val="0"/>
        </a:spcBef>
        <a:buFont typeface="Bree Rg" panose="02000503000000020004" pitchFamily="50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273050" algn="l" defTabSz="685800" rtl="0" eaLnBrk="1" latinLnBrk="0" hangingPunct="1">
        <a:lnSpc>
          <a:spcPct val="100000"/>
        </a:lnSpc>
        <a:spcBef>
          <a:spcPct val="0"/>
        </a:spcBef>
        <a:buFont typeface="Bree Rg" panose="02000503000000020004" pitchFamily="50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00" rtl="0" eaLnBrk="1" latinLnBrk="0" hangingPunct="1">
        <a:lnSpc>
          <a:spcPct val="100000"/>
        </a:lnSpc>
        <a:spcBef>
          <a:spcPct val="0"/>
        </a:spcBef>
        <a:buFont typeface="Bree Rg" panose="02000503000000020004" pitchFamily="50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ct val="100000"/>
        </a:lnSpc>
        <a:spcBef>
          <a:spcPct val="0"/>
        </a:spcBef>
        <a:buFont typeface="Bree Rg" panose="02000503000000020004" pitchFamily="50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2900" y="800070"/>
            <a:ext cx="8190847" cy="450617"/>
          </a:xfrm>
        </p:spPr>
        <p:txBody>
          <a:bodyPr/>
          <a:lstStyle/>
          <a:p>
            <a:r>
              <a:rPr lang="en-GB" dirty="0"/>
              <a:t>FDM301SS – </a:t>
            </a:r>
            <a:r>
              <a:rPr lang="en-GB" dirty="0" err="1"/>
              <a:t>MultiPro</a:t>
            </a:r>
            <a:r>
              <a:rPr lang="en-GB" dirty="0"/>
              <a:t> Compact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3868" y="1350205"/>
            <a:ext cx="8208912" cy="325515"/>
          </a:xfrm>
        </p:spPr>
        <p:txBody>
          <a:bodyPr>
            <a:normAutofit/>
          </a:bodyPr>
          <a:lstStyle/>
          <a:p>
            <a:r>
              <a:rPr lang="en-GB" sz="1400" b="1" i="1" dirty="0">
                <a:solidFill>
                  <a:srgbClr val="B6BD00"/>
                </a:solidFill>
                <a:latin typeface="Georgia" panose="02040502050405020303" pitchFamily="18" charset="0"/>
              </a:rPr>
              <a:t>COMPACT</a:t>
            </a:r>
            <a:r>
              <a:rPr lang="en-GB" sz="1400" b="1" i="1" dirty="0">
                <a:latin typeface="Georgia" panose="02040502050405020303" pitchFamily="18" charset="0"/>
              </a:rPr>
              <a:t> without compromise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ECADEE-97F6-4E6E-8EEC-680C10B46628}"/>
              </a:ext>
            </a:extLst>
          </p:cNvPr>
          <p:cNvSpPr txBox="1"/>
          <p:nvPr/>
        </p:nvSpPr>
        <p:spPr>
          <a:xfrm>
            <a:off x="444183" y="1586130"/>
            <a:ext cx="11121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Kenwood’s </a:t>
            </a:r>
            <a:r>
              <a:rPr lang="en-GB" sz="1200" dirty="0" err="1"/>
              <a:t>MultiPro</a:t>
            </a:r>
            <a:r>
              <a:rPr lang="en-GB" sz="1200" dirty="0"/>
              <a:t> Compact offers the </a:t>
            </a:r>
            <a:r>
              <a:rPr lang="en-GB" sz="1200" b="1" dirty="0"/>
              <a:t>widest variety of high-quality accessories </a:t>
            </a:r>
            <a:r>
              <a:rPr lang="en-GB" sz="1200" dirty="0"/>
              <a:t>and is designed to offer all the support you need in the kitchen whilst only taking up minimal kitchen space. The original all-in-one system from Kenwood also means you can chop, blend, knead and even whisk using the same base! </a:t>
            </a: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B92E773F-D1DF-4A53-BD66-6750D844ACD8}"/>
              </a:ext>
            </a:extLst>
          </p:cNvPr>
          <p:cNvSpPr/>
          <p:nvPr/>
        </p:nvSpPr>
        <p:spPr>
          <a:xfrm rot="16200000">
            <a:off x="8469005" y="2964934"/>
            <a:ext cx="4446332" cy="2999658"/>
          </a:xfrm>
          <a:prstGeom prst="round2SameRect">
            <a:avLst/>
          </a:prstGeom>
          <a:noFill/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AE52AAA-9871-497F-AD03-E5B0808151AF}"/>
              </a:ext>
            </a:extLst>
          </p:cNvPr>
          <p:cNvSpPr txBox="1"/>
          <p:nvPr/>
        </p:nvSpPr>
        <p:spPr>
          <a:xfrm>
            <a:off x="9389591" y="2595149"/>
            <a:ext cx="2708987" cy="1334025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b="1" i="1" dirty="0">
                <a:latin typeface="Georgia" panose="02040502050405020303" pitchFamily="18" charset="0"/>
              </a:rPr>
              <a:t>Dual Metal Whisk</a:t>
            </a:r>
          </a:p>
          <a:p>
            <a:pPr marL="0" indent="0">
              <a:buNone/>
            </a:pPr>
            <a:endParaRPr lang="en-GB" sz="500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1100" dirty="0">
                <a:solidFill>
                  <a:schemeClr val="tx1"/>
                </a:solidFill>
              </a:rPr>
              <a:t>Perfectly whipped cream and light airy meringue with Kenwood's unique dual metal whisk.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09E1F1-FCD6-4BA5-9935-147660B1A3B2}"/>
              </a:ext>
            </a:extLst>
          </p:cNvPr>
          <p:cNvSpPr txBox="1"/>
          <p:nvPr/>
        </p:nvSpPr>
        <p:spPr>
          <a:xfrm>
            <a:off x="444184" y="2539131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>
                <a:solidFill>
                  <a:schemeClr val="bg2"/>
                </a:solidFill>
                <a:latin typeface="Georgia" panose="02040502050405020303" pitchFamily="18" charset="0"/>
              </a:rPr>
              <a:t>Key features: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56E7016-C599-46A4-BC07-9D42F11E9026}"/>
              </a:ext>
            </a:extLst>
          </p:cNvPr>
          <p:cNvGrpSpPr/>
          <p:nvPr/>
        </p:nvGrpSpPr>
        <p:grpSpPr>
          <a:xfrm>
            <a:off x="4005081" y="2982900"/>
            <a:ext cx="1780673" cy="1047183"/>
            <a:chOff x="3870922" y="3045652"/>
            <a:chExt cx="1780673" cy="1047183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FFFBA7DF-CA92-4835-955A-6C4ED197E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34103" y="3045652"/>
              <a:ext cx="765777" cy="756630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9C2A51D-2AB0-4890-847D-E11C57CE0036}"/>
                </a:ext>
              </a:extLst>
            </p:cNvPr>
            <p:cNvSpPr txBox="1"/>
            <p:nvPr/>
          </p:nvSpPr>
          <p:spPr>
            <a:xfrm>
              <a:off x="3870922" y="3164365"/>
              <a:ext cx="8921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>
                  <a:latin typeface="Calibri" panose="020F0502020204030204" pitchFamily="34" charset="0"/>
                  <a:cs typeface="Calibri" panose="020F0502020204030204" pitchFamily="34" charset="0"/>
                </a:rPr>
                <a:t>1.2L</a:t>
              </a:r>
            </a:p>
            <a:p>
              <a:pPr algn="ctr"/>
              <a:r>
                <a:rPr lang="en-GB" sz="1200"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33DE715-57A1-4F22-ACB0-8D7766E69A45}"/>
                </a:ext>
              </a:extLst>
            </p:cNvPr>
            <p:cNvSpPr/>
            <p:nvPr/>
          </p:nvSpPr>
          <p:spPr>
            <a:xfrm>
              <a:off x="4844582" y="3759394"/>
              <a:ext cx="721888" cy="3334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b="1" dirty="0">
                  <a:solidFill>
                    <a:schemeClr val="tx1">
                      <a:lumMod val="75000"/>
                    </a:schemeClr>
                  </a:solidFill>
                </a:rPr>
                <a:t>1.2L Blender Capacity</a:t>
              </a:r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88C054EA-F4ED-4A3D-81A6-1A95E1B265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22639" y="3047841"/>
              <a:ext cx="765777" cy="75663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DE4D3D6-6B3D-4EB4-9CDB-5FDDCAD39DFC}"/>
                </a:ext>
              </a:extLst>
            </p:cNvPr>
            <p:cNvSpPr txBox="1"/>
            <p:nvPr/>
          </p:nvSpPr>
          <p:spPr>
            <a:xfrm>
              <a:off x="4759458" y="3166554"/>
              <a:ext cx="8921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>
                  <a:latin typeface="Calibri" panose="020F0502020204030204" pitchFamily="34" charset="0"/>
                  <a:cs typeface="Calibri" panose="020F0502020204030204" pitchFamily="34" charset="0"/>
                </a:rPr>
                <a:t>1.2L</a:t>
              </a:r>
            </a:p>
            <a:p>
              <a:pPr algn="ctr"/>
              <a:r>
                <a:rPr lang="en-GB" sz="1200"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73BD5AA-27F2-44A9-811F-3C3305A0ED28}"/>
                </a:ext>
              </a:extLst>
            </p:cNvPr>
            <p:cNvSpPr/>
            <p:nvPr/>
          </p:nvSpPr>
          <p:spPr>
            <a:xfrm>
              <a:off x="3989472" y="3759394"/>
              <a:ext cx="655036" cy="3334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b="1">
                  <a:solidFill>
                    <a:schemeClr val="tx1">
                      <a:lumMod val="75000"/>
                    </a:schemeClr>
                  </a:solidFill>
                </a:rPr>
                <a:t>2.1L Bowl Capacity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13D25AA2-239C-4DF3-8F28-59728CA81A44}"/>
              </a:ext>
            </a:extLst>
          </p:cNvPr>
          <p:cNvSpPr txBox="1"/>
          <p:nvPr/>
        </p:nvSpPr>
        <p:spPr>
          <a:xfrm>
            <a:off x="475845" y="4169185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>
                <a:solidFill>
                  <a:schemeClr val="bg2"/>
                </a:solidFill>
                <a:latin typeface="Georgia" panose="02040502050405020303" pitchFamily="18" charset="0"/>
              </a:rPr>
              <a:t>What’s in the box?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3451CB14-61C0-4B50-8DFE-BCF731D32114}"/>
              </a:ext>
            </a:extLst>
          </p:cNvPr>
          <p:cNvSpPr txBox="1"/>
          <p:nvPr/>
        </p:nvSpPr>
        <p:spPr>
          <a:xfrm>
            <a:off x="10181702" y="2429718"/>
            <a:ext cx="1566114" cy="4860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i="1" dirty="0">
                <a:latin typeface="Georgia" panose="02040502050405020303" pitchFamily="18" charset="0"/>
              </a:rPr>
              <a:t>Key Features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86375FB3-F87A-4B84-A48F-742035FB4575}"/>
              </a:ext>
            </a:extLst>
          </p:cNvPr>
          <p:cNvSpPr txBox="1"/>
          <p:nvPr/>
        </p:nvSpPr>
        <p:spPr>
          <a:xfrm>
            <a:off x="9394267" y="3610483"/>
            <a:ext cx="2708987" cy="984702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b="1" i="1" dirty="0">
                <a:latin typeface="Georgia" panose="02040502050405020303" pitchFamily="18" charset="0"/>
              </a:rPr>
              <a:t>Blender</a:t>
            </a:r>
          </a:p>
          <a:p>
            <a:pPr marL="0" indent="0">
              <a:buNone/>
            </a:pPr>
            <a:endParaRPr lang="en-GB" sz="500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1100" dirty="0">
                <a:solidFill>
                  <a:schemeClr val="tx1"/>
                </a:solidFill>
                <a:sym typeface="Arial"/>
              </a:rPr>
              <a:t>Lightweight 1.2L blender perfect for smoothies, shakes and soups.</a:t>
            </a:r>
          </a:p>
          <a:p>
            <a:pPr marL="0" indent="0">
              <a:buNone/>
            </a:pPr>
            <a:endParaRPr lang="en-GB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500" b="1" i="1" dirty="0">
              <a:latin typeface="Georgia" panose="02040502050405020303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3DBDE93-2634-4357-8A18-6AE4C1F831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729" y="2926209"/>
            <a:ext cx="3602138" cy="1127582"/>
          </a:xfrm>
          <a:prstGeom prst="rect">
            <a:avLst/>
          </a:prstGeom>
        </p:spPr>
      </p:pic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FB509A6D-3275-454D-B8F4-3E0D80751A7E}"/>
              </a:ext>
            </a:extLst>
          </p:cNvPr>
          <p:cNvSpPr txBox="1"/>
          <p:nvPr/>
        </p:nvSpPr>
        <p:spPr>
          <a:xfrm>
            <a:off x="9384914" y="4499523"/>
            <a:ext cx="2708987" cy="814385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b="1" i="1" dirty="0">
                <a:latin typeface="Georgia" panose="02040502050405020303" pitchFamily="18" charset="0"/>
              </a:rPr>
              <a:t>Citrus Juicer</a:t>
            </a:r>
          </a:p>
          <a:p>
            <a:pPr marL="0" indent="0">
              <a:buNone/>
            </a:pPr>
            <a:endParaRPr lang="en-GB" sz="500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100" dirty="0">
                <a:solidFill>
                  <a:schemeClr val="tx1"/>
                </a:solidFill>
              </a:rPr>
              <a:t>The citrus juicer makes fast work of juicing oranges, lemons and limes.</a:t>
            </a:r>
          </a:p>
          <a:p>
            <a:pPr marL="0" indent="0">
              <a:buNone/>
            </a:pPr>
            <a:endParaRPr lang="en-GB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500" b="1" i="1" dirty="0">
              <a:latin typeface="Georgia" panose="02040502050405020303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D75B5A0-0B87-84F8-14F2-8D8A2A4F4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83" y="4540030"/>
            <a:ext cx="5188913" cy="205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close-up of a coffee maker&#10;&#10;Description automatically generated with medium confidence">
            <a:extLst>
              <a:ext uri="{FF2B5EF4-FFF2-40B4-BE49-F238E27FC236}">
                <a16:creationId xmlns:a16="http://schemas.microsoft.com/office/drawing/2014/main" id="{0E46F422-65B4-639F-1A19-4E2EBD6B2B0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1826"/>
          <a:stretch/>
        </p:blipFill>
        <p:spPr>
          <a:xfrm>
            <a:off x="6158437" y="2328277"/>
            <a:ext cx="2688905" cy="4271523"/>
          </a:xfrm>
          <a:prstGeom prst="rect">
            <a:avLst/>
          </a:prstGeom>
        </p:spPr>
      </p:pic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18B9C26-D94E-D99E-5E1B-F5826515A4EC}"/>
              </a:ext>
            </a:extLst>
          </p:cNvPr>
          <p:cNvSpPr txBox="1"/>
          <p:nvPr/>
        </p:nvSpPr>
        <p:spPr>
          <a:xfrm>
            <a:off x="9384913" y="5298061"/>
            <a:ext cx="2708987" cy="814385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b="1" i="1" dirty="0">
                <a:latin typeface="Georgia" panose="02040502050405020303" pitchFamily="18" charset="0"/>
              </a:rPr>
              <a:t>Versatile Discs</a:t>
            </a:r>
          </a:p>
          <a:p>
            <a:pPr marL="0" indent="0">
              <a:buNone/>
            </a:pPr>
            <a:endParaRPr lang="en-GB" sz="500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1100" dirty="0">
                <a:solidFill>
                  <a:schemeClr val="tx1"/>
                </a:solidFill>
              </a:rPr>
              <a:t>3 discs for a choice of coarse and fine slicing and grating.</a:t>
            </a:r>
            <a:endParaRPr lang="en-GB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500" b="1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0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9869F7C-61DC-44D6-B7BD-A9FF1AC28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787" y="1196752"/>
            <a:ext cx="5598559" cy="450617"/>
          </a:xfrm>
        </p:spPr>
        <p:txBody>
          <a:bodyPr/>
          <a:lstStyle/>
          <a:p>
            <a:r>
              <a:rPr lang="en-GB" dirty="0"/>
              <a:t>FDM301SS – </a:t>
            </a:r>
            <a:r>
              <a:rPr lang="en-GB" dirty="0" err="1"/>
              <a:t>MultiPro</a:t>
            </a:r>
            <a:r>
              <a:rPr lang="en-GB" dirty="0"/>
              <a:t> Compact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723418"/>
              </p:ext>
            </p:extLst>
          </p:nvPr>
        </p:nvGraphicFramePr>
        <p:xfrm>
          <a:off x="551384" y="1196752"/>
          <a:ext cx="5184576" cy="1428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6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Product Details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59"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tx1"/>
                          </a:solidFill>
                          <a:latin typeface="+mn-lt"/>
                        </a:rPr>
                        <a:t>Colour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>
                          <a:solidFill>
                            <a:schemeClr val="tx1"/>
                          </a:solidFill>
                          <a:latin typeface="+mn-lt"/>
                        </a:rPr>
                        <a:t>Brushed stainless steel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tx1"/>
                          </a:solidFill>
                          <a:latin typeface="+mn-lt"/>
                        </a:rPr>
                        <a:t>Materials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Stainless steel and plastic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Dimensions (unit + bowl; cm)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GB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36.9H x 21.1W x 25.6D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Weight (unit + bowl; kg)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2.39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849188"/>
              </p:ext>
            </p:extLst>
          </p:nvPr>
        </p:nvGraphicFramePr>
        <p:xfrm>
          <a:off x="551384" y="2852936"/>
          <a:ext cx="5184575" cy="69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1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/>
                      <a:endParaRPr lang="en-GB" sz="900" b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Packaging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Single Pack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Multi Pack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 rowSpan="2">
                  <a:txBody>
                    <a:bodyPr/>
                    <a:lstStyle/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+mn-lt"/>
                        </a:rPr>
                        <a:t>FDM301SS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solidFill>
                            <a:schemeClr val="tx1"/>
                          </a:solidFill>
                          <a:latin typeface="+mn-lt"/>
                        </a:rPr>
                        <a:t>Size (cm)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45L x 27.7W x 36.4H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pPr algn="l"/>
                      <a:endParaRPr lang="en-GB" sz="1000" b="1">
                        <a:latin typeface="Swis721 Th BT Thin"/>
                      </a:endParaRP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solidFill>
                            <a:schemeClr val="tx1"/>
                          </a:solidFill>
                          <a:latin typeface="+mn-lt"/>
                        </a:rPr>
                        <a:t>Weight (kg)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5.84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430834"/>
              </p:ext>
            </p:extLst>
          </p:nvPr>
        </p:nvGraphicFramePr>
        <p:xfrm>
          <a:off x="551383" y="4096720"/>
          <a:ext cx="5184577" cy="46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6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Container</a:t>
                      </a:r>
                      <a:r>
                        <a:rPr lang="en-GB" sz="900" b="1" baseline="0">
                          <a:solidFill>
                            <a:schemeClr val="bg1"/>
                          </a:solidFill>
                          <a:latin typeface="+mn-lt"/>
                        </a:rPr>
                        <a:t> Qty</a:t>
                      </a:r>
                      <a:endParaRPr lang="en-GB" sz="900" b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20ft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40ft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40ft H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MOQ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b="0" dirty="0">
                          <a:latin typeface="+mn-lt"/>
                        </a:rPr>
                        <a:t>FDM301SS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630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latin typeface="+mn-lt"/>
                        </a:rPr>
                        <a:t>1,284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latin typeface="+mn-lt"/>
                        </a:rPr>
                        <a:t>1,498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latin typeface="+mn-lt"/>
                        </a:rPr>
                        <a:t>630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92635"/>
              </p:ext>
            </p:extLst>
          </p:nvPr>
        </p:nvGraphicFramePr>
        <p:xfrm>
          <a:off x="551384" y="5085184"/>
          <a:ext cx="5184575" cy="69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6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SKU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Description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1">
                          <a:solidFill>
                            <a:schemeClr val="bg1"/>
                          </a:solidFill>
                          <a:latin typeface="+mn-lt"/>
                        </a:rPr>
                        <a:t>Barcode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1"/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0W22011035</a:t>
                      </a:r>
                    </a:p>
                    <a:p>
                      <a:pPr algn="l"/>
                      <a:endParaRPr lang="en-GB" sz="500" dirty="0">
                        <a:latin typeface="+mn-lt"/>
                      </a:endParaRP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FDM301SS FP KW +PBL+SS+3D+DT+DW+CP INT</a:t>
                      </a:r>
                      <a:endParaRPr lang="en-GB" sz="400" dirty="0">
                        <a:latin typeface="+mn-lt"/>
                      </a:endParaRP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latin typeface="+mn-lt"/>
                        </a:rPr>
                        <a:t>Single Pack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dirty="0"/>
                        <a:t>5011423195940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pPr algn="l"/>
                      <a:endParaRPr lang="en-GB" sz="1000"/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1000"/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latin typeface="+mn-lt"/>
                        </a:rPr>
                        <a:t>Multi Pack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1A26FF2-1735-40A6-8EE6-F7CB2CEF4E94}"/>
              </a:ext>
            </a:extLst>
          </p:cNvPr>
          <p:cNvSpPr/>
          <p:nvPr/>
        </p:nvSpPr>
        <p:spPr>
          <a:xfrm>
            <a:off x="8980811" y="5591741"/>
            <a:ext cx="2299765" cy="2805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kitchen with white cabinets&#10;&#10;Description automatically generated with medium confidence">
            <a:extLst>
              <a:ext uri="{FF2B5EF4-FFF2-40B4-BE49-F238E27FC236}">
                <a16:creationId xmlns:a16="http://schemas.microsoft.com/office/drawing/2014/main" id="{28DFABFE-EB6A-4D43-B4BD-1210F1433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430" y="1552565"/>
            <a:ext cx="5635079" cy="422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2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8.12.12"/>
  <p:tag name="AS_TITLE" val="Aspose.Slides for .NET 4.0"/>
  <p:tag name="AS_VERSION" val="18.12"/>
</p:tagLst>
</file>

<file path=ppt/theme/theme1.xml><?xml version="1.0" encoding="utf-8"?>
<a:theme xmlns:a="http://schemas.openxmlformats.org/drawingml/2006/main" name="Kenwood Presentation Template (Widescreen 140617)_NOT FINAL (1) (1)">
  <a:themeElements>
    <a:clrScheme name="Custom 562">
      <a:dk1>
        <a:srgbClr val="77777A"/>
      </a:dk1>
      <a:lt1>
        <a:sysClr val="window" lastClr="FFFFFF"/>
      </a:lt1>
      <a:dk2>
        <a:srgbClr val="63A70A"/>
      </a:dk2>
      <a:lt2>
        <a:srgbClr val="B6BD00"/>
      </a:lt2>
      <a:accent1>
        <a:srgbClr val="EDAA00"/>
      </a:accent1>
      <a:accent2>
        <a:srgbClr val="2D7050"/>
      </a:accent2>
      <a:accent3>
        <a:srgbClr val="CF0A2C"/>
      </a:accent3>
      <a:accent4>
        <a:srgbClr val="7C2582"/>
      </a:accent4>
      <a:accent5>
        <a:srgbClr val="EA9000"/>
      </a:accent5>
      <a:accent6>
        <a:srgbClr val="E7417A"/>
      </a:accent6>
      <a:hlink>
        <a:srgbClr val="0563C1"/>
      </a:hlink>
      <a:folHlink>
        <a:srgbClr val="954F72"/>
      </a:folHlink>
    </a:clrScheme>
    <a:fontScheme name="Custom 71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enwood Presentation Template (Widescreen 140617).potx" id="{C0AF423C-7FA9-4BFB-B72D-766CBE0000B7}" vid="{EF018D0A-B760-4EE0-B72D-877133806A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Kenwood Presentation Template (Widescreen 140617)_NOT FINAL (1) (1)</Template>
  <TotalTime>1699</TotalTime>
  <Words>245</Words>
  <Application>Microsoft Office PowerPoint</Application>
  <PresentationFormat>Widescreen</PresentationFormat>
  <Paragraphs>69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Bree Rg</vt:lpstr>
      <vt:lpstr>Calibri</vt:lpstr>
      <vt:lpstr>Georgia</vt:lpstr>
      <vt:lpstr>Kenwood Presentation Template (Widescreen 140617)_NOT FINAL (1) (1)</vt:lpstr>
      <vt:lpstr>FDM301SS – MultiPro Compact </vt:lpstr>
      <vt:lpstr>FDM301SS – MultiPro Compact </vt:lpstr>
    </vt:vector>
  </TitlesOfParts>
  <Company>Kenwood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runs here</dc:title>
  <dc:creator>Liam Handley</dc:creator>
  <cp:lastModifiedBy>Hattie Hayes</cp:lastModifiedBy>
  <cp:revision>108</cp:revision>
  <dcterms:created xsi:type="dcterms:W3CDTF">2017-09-07T10:51:27Z</dcterms:created>
  <dcterms:modified xsi:type="dcterms:W3CDTF">2022-05-24T07:05:11Z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NKTEK-FILE-ID">
    <vt:lpwstr>0130-4627-7A74-5D8F</vt:lpwstr>
  </property>
</Properties>
</file>