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5" r:id="rId2"/>
    <p:sldId id="264" r:id="rId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9" autoAdjust="0"/>
  </p:normalViewPr>
  <p:slideViewPr>
    <p:cSldViewPr>
      <p:cViewPr varScale="1">
        <p:scale>
          <a:sx n="120" d="100"/>
          <a:sy n="120"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D6E6F8C-9350-4057-8332-041B41085E15}" type="datetimeFigureOut">
              <a:rPr lang="en-GB"/>
              <a:pPr>
                <a:defRPr/>
              </a:pPr>
              <a:t>03/07/2024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065D79-DA5F-4194-BFD0-3ECF9DC46425}" type="slidenum">
              <a:rPr lang="en-GB"/>
              <a:pPr>
                <a:defRPr/>
              </a:pPr>
              <a:t>‹nr.›</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5" descr="front page"/>
          <p:cNvPicPr>
            <a:picLocks noChangeAspect="1" noChangeArrowheads="1"/>
          </p:cNvPicPr>
          <p:nvPr userDrawn="1"/>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4" name="Line 6"/>
          <p:cNvSpPr>
            <a:spLocks noChangeShapeType="1"/>
          </p:cNvSpPr>
          <p:nvPr userDrawn="1"/>
        </p:nvSpPr>
        <p:spPr bwMode="auto">
          <a:xfrm>
            <a:off x="0" y="3962400"/>
            <a:ext cx="4906963" cy="0"/>
          </a:xfrm>
          <a:prstGeom prst="line">
            <a:avLst/>
          </a:prstGeom>
          <a:noFill/>
          <a:ln w="12700">
            <a:solidFill>
              <a:srgbClr val="808080"/>
            </a:solidFill>
            <a:round/>
            <a:headEnd/>
            <a:tailEnd/>
          </a:ln>
        </p:spPr>
        <p:txBody>
          <a:bodyPr wrap="none" anchor="ctr"/>
          <a:lstStyle/>
          <a:p>
            <a:pPr fontAlgn="auto">
              <a:spcBef>
                <a:spcPts val="0"/>
              </a:spcBef>
              <a:spcAft>
                <a:spcPts val="0"/>
              </a:spcAft>
              <a:defRPr/>
            </a:pPr>
            <a:endParaRPr lang="en-GB">
              <a:latin typeface="+mn-lt"/>
            </a:endParaRPr>
          </a:p>
        </p:txBody>
      </p:sp>
      <p:sp>
        <p:nvSpPr>
          <p:cNvPr id="9" name="Title 10"/>
          <p:cNvSpPr>
            <a:spLocks noGrp="1"/>
          </p:cNvSpPr>
          <p:nvPr>
            <p:ph type="ctrTitle"/>
          </p:nvPr>
        </p:nvSpPr>
        <p:spPr>
          <a:xfrm>
            <a:off x="179512" y="2449464"/>
            <a:ext cx="7772400" cy="1470025"/>
          </a:xfrm>
        </p:spPr>
        <p:txBody>
          <a:bodyPr/>
          <a:lstStyle/>
          <a:p>
            <a:r>
              <a:rPr lang="en-GB"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bottom logo"/>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Line 6"/>
          <p:cNvSpPr>
            <a:spLocks noChangeShapeType="1"/>
          </p:cNvSpPr>
          <p:nvPr userDrawn="1"/>
        </p:nvSpPr>
        <p:spPr bwMode="auto">
          <a:xfrm>
            <a:off x="0" y="1125538"/>
            <a:ext cx="4906963" cy="0"/>
          </a:xfrm>
          <a:prstGeom prst="line">
            <a:avLst/>
          </a:prstGeom>
          <a:noFill/>
          <a:ln w="12700">
            <a:solidFill>
              <a:srgbClr val="808080"/>
            </a:solidFill>
            <a:round/>
            <a:headEnd/>
            <a:tailEnd/>
          </a:ln>
        </p:spPr>
        <p:txBody>
          <a:bodyPr wrap="none" anchor="ctr"/>
          <a:lstStyle/>
          <a:p>
            <a:pPr fontAlgn="auto">
              <a:spcBef>
                <a:spcPts val="0"/>
              </a:spcBef>
              <a:spcAft>
                <a:spcPts val="0"/>
              </a:spcAft>
              <a:defRPr/>
            </a:pPr>
            <a:endParaRPr lang="en-GB">
              <a:latin typeface="+mn-lt"/>
            </a:endParaRPr>
          </a:p>
        </p:txBody>
      </p:sp>
      <p:sp>
        <p:nvSpPr>
          <p:cNvPr id="2" name="Title 1"/>
          <p:cNvSpPr>
            <a:spLocks noGrp="1"/>
          </p:cNvSpPr>
          <p:nvPr>
            <p:ph type="title"/>
          </p:nvPr>
        </p:nvSpPr>
        <p:spPr>
          <a:xfrm>
            <a:off x="179512" y="274638"/>
            <a:ext cx="8712968" cy="778098"/>
          </a:xfrm>
        </p:spPr>
        <p:txBody>
          <a:bodyPr anchor="b">
            <a:normAutofit/>
          </a:bodyPr>
          <a:lstStyle>
            <a:lvl1pPr algn="l">
              <a:defRPr sz="4000"/>
            </a:lvl1pPr>
          </a:lstStyle>
          <a:p>
            <a:r>
              <a:rPr lang="en-US" dirty="0"/>
              <a:t>Click to edit Master title style</a:t>
            </a:r>
            <a:endParaRPr lang="en-GB" dirty="0"/>
          </a:p>
        </p:txBody>
      </p:sp>
      <p:sp>
        <p:nvSpPr>
          <p:cNvPr id="3" name="Content Placeholder 2"/>
          <p:cNvSpPr>
            <a:spLocks noGrp="1"/>
          </p:cNvSpPr>
          <p:nvPr>
            <p:ph idx="1"/>
          </p:nvPr>
        </p:nvSpPr>
        <p:spPr>
          <a:xfrm>
            <a:off x="179512" y="1268760"/>
            <a:ext cx="8712968" cy="4320481"/>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4" descr="bottom logo"/>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3"/>
          </p:nvPr>
        </p:nvSpPr>
        <p:spPr>
          <a:xfrm>
            <a:off x="251520" y="115888"/>
            <a:ext cx="8713093" cy="5545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2"/>
          <p:cNvSpPr>
            <a:spLocks noGrp="1"/>
          </p:cNvSpPr>
          <p:nvPr>
            <p:ph type="dt" sz="half" idx="14"/>
          </p:nvPr>
        </p:nvSpPr>
        <p:spPr/>
        <p:txBody>
          <a:bodyPr/>
          <a:lstStyle>
            <a:lvl1pPr>
              <a:defRPr/>
            </a:lvl1pPr>
          </a:lstStyle>
          <a:p>
            <a:pPr>
              <a:defRPr/>
            </a:pPr>
            <a:fld id="{8A4E4AD7-35F5-4954-B5B8-2AC52395159B}" type="datetimeFigureOut">
              <a:rPr lang="en-GB"/>
              <a:pPr>
                <a:defRPr/>
              </a:pPr>
              <a:t>03/07/2024</a:t>
            </a:fld>
            <a:endParaRPr lang="en-GB"/>
          </a:p>
        </p:txBody>
      </p:sp>
      <p:sp>
        <p:nvSpPr>
          <p:cNvPr id="6" name="Footer Placeholder 3"/>
          <p:cNvSpPr>
            <a:spLocks noGrp="1"/>
          </p:cNvSpPr>
          <p:nvPr>
            <p:ph type="ftr" sz="quarter" idx="15"/>
          </p:nvPr>
        </p:nvSpPr>
        <p:spPr/>
        <p:txBody>
          <a:bodyPr/>
          <a:lstStyle>
            <a:lvl1pPr>
              <a:defRPr/>
            </a:lvl1pPr>
          </a:lstStyle>
          <a:p>
            <a:pPr>
              <a:defRPr/>
            </a:pPr>
            <a:endParaRPr lang="en-GB"/>
          </a:p>
        </p:txBody>
      </p:sp>
      <p:sp>
        <p:nvSpPr>
          <p:cNvPr id="7" name="Slide Number Placeholder 4"/>
          <p:cNvSpPr>
            <a:spLocks noGrp="1"/>
          </p:cNvSpPr>
          <p:nvPr>
            <p:ph type="sldNum" sz="quarter" idx="16"/>
          </p:nvPr>
        </p:nvSpPr>
        <p:spPr/>
        <p:txBody>
          <a:bodyPr/>
          <a:lstStyle>
            <a:lvl1pPr>
              <a:defRPr/>
            </a:lvl1pPr>
          </a:lstStyle>
          <a:p>
            <a:pPr>
              <a:defRPr/>
            </a:pPr>
            <a:fld id="{C39E2A26-1543-4E9B-8850-0AFBF93DB3A1}"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pic>
        <p:nvPicPr>
          <p:cNvPr id="4" name="Picture 4" descr="bottom logo"/>
          <p:cNvPicPr>
            <a:picLocks noChangeAspect="1" noChangeArrowheads="1"/>
          </p:cNvPicPr>
          <p:nvPr userDrawn="1"/>
        </p:nvPicPr>
        <p:blipFill>
          <a:blip r:embed="rId2" cstate="print"/>
          <a:srcRect t="83580"/>
          <a:stretch>
            <a:fillRect/>
          </a:stretch>
        </p:blipFill>
        <p:spPr bwMode="auto">
          <a:xfrm>
            <a:off x="0" y="5732463"/>
            <a:ext cx="9145588" cy="1127125"/>
          </a:xfrm>
          <a:prstGeom prst="rect">
            <a:avLst/>
          </a:prstGeom>
          <a:noFill/>
          <a:ln w="9525">
            <a:noFill/>
            <a:miter lim="800000"/>
            <a:headEnd/>
            <a:tailEnd/>
          </a:ln>
        </p:spPr>
      </p:pic>
      <p:sp>
        <p:nvSpPr>
          <p:cNvPr id="5" name="Line 6"/>
          <p:cNvSpPr>
            <a:spLocks noChangeShapeType="1"/>
          </p:cNvSpPr>
          <p:nvPr userDrawn="1"/>
        </p:nvSpPr>
        <p:spPr bwMode="auto">
          <a:xfrm>
            <a:off x="0" y="1125538"/>
            <a:ext cx="4906963" cy="0"/>
          </a:xfrm>
          <a:prstGeom prst="line">
            <a:avLst/>
          </a:prstGeom>
          <a:noFill/>
          <a:ln w="12700">
            <a:solidFill>
              <a:schemeClr val="bg1"/>
            </a:solidFill>
            <a:round/>
            <a:headEnd/>
            <a:tailEnd/>
          </a:ln>
        </p:spPr>
        <p:txBody>
          <a:bodyPr wrap="none" anchor="ctr"/>
          <a:lstStyle/>
          <a:p>
            <a:pPr fontAlgn="auto">
              <a:spcBef>
                <a:spcPts val="0"/>
              </a:spcBef>
              <a:spcAft>
                <a:spcPts val="0"/>
              </a:spcAft>
              <a:defRPr/>
            </a:pPr>
            <a:endParaRPr lang="en-GB">
              <a:solidFill>
                <a:schemeClr val="bg1"/>
              </a:solidFill>
              <a:latin typeface="+mn-lt"/>
            </a:endParaRPr>
          </a:p>
        </p:txBody>
      </p:sp>
      <p:sp>
        <p:nvSpPr>
          <p:cNvPr id="7" name="Title 1"/>
          <p:cNvSpPr>
            <a:spLocks noGrp="1"/>
          </p:cNvSpPr>
          <p:nvPr>
            <p:ph type="title"/>
          </p:nvPr>
        </p:nvSpPr>
        <p:spPr>
          <a:xfrm>
            <a:off x="179512" y="274638"/>
            <a:ext cx="8712968" cy="778098"/>
          </a:xfrm>
        </p:spPr>
        <p:txBody>
          <a:bodyPr anchor="b">
            <a:normAutofit/>
          </a:bodyPr>
          <a:lstStyle>
            <a:lvl1pPr algn="l">
              <a:defRPr sz="4000">
                <a:solidFill>
                  <a:schemeClr val="bg1"/>
                </a:solidFill>
              </a:defRPr>
            </a:lvl1pPr>
          </a:lstStyle>
          <a:p>
            <a:r>
              <a:rPr lang="en-US" dirty="0"/>
              <a:t>Click to edit Master title style</a:t>
            </a:r>
            <a:endParaRPr lang="en-GB" dirty="0"/>
          </a:p>
        </p:txBody>
      </p:sp>
      <p:sp>
        <p:nvSpPr>
          <p:cNvPr id="8" name="Content Placeholder 2"/>
          <p:cNvSpPr>
            <a:spLocks noGrp="1"/>
          </p:cNvSpPr>
          <p:nvPr>
            <p:ph idx="1"/>
          </p:nvPr>
        </p:nvSpPr>
        <p:spPr>
          <a:xfrm>
            <a:off x="179512" y="1340769"/>
            <a:ext cx="8712968" cy="4176464"/>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pic>
        <p:nvPicPr>
          <p:cNvPr id="3" name="Picture 4" descr="bottom logo"/>
          <p:cNvPicPr>
            <a:picLocks noChangeAspect="1" noChangeArrowheads="1"/>
          </p:cNvPicPr>
          <p:nvPr userDrawn="1"/>
        </p:nvPicPr>
        <p:blipFill>
          <a:blip r:embed="rId2" cstate="print"/>
          <a:srcRect t="83580"/>
          <a:stretch>
            <a:fillRect/>
          </a:stretch>
        </p:blipFill>
        <p:spPr bwMode="auto">
          <a:xfrm>
            <a:off x="0" y="5732463"/>
            <a:ext cx="9145588" cy="1127125"/>
          </a:xfrm>
          <a:prstGeom prst="rect">
            <a:avLst/>
          </a:prstGeom>
          <a:noFill/>
          <a:ln w="9525">
            <a:noFill/>
            <a:miter lim="800000"/>
            <a:headEnd/>
            <a:tailEnd/>
          </a:ln>
        </p:spPr>
      </p:pic>
      <p:sp>
        <p:nvSpPr>
          <p:cNvPr id="8" name="Content Placeholder 7"/>
          <p:cNvSpPr>
            <a:spLocks noGrp="1"/>
          </p:cNvSpPr>
          <p:nvPr>
            <p:ph sz="quarter" idx="13"/>
          </p:nvPr>
        </p:nvSpPr>
        <p:spPr>
          <a:xfrm>
            <a:off x="250825" y="188913"/>
            <a:ext cx="8569325" cy="540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2"/>
          <p:cNvSpPr>
            <a:spLocks noGrp="1"/>
          </p:cNvSpPr>
          <p:nvPr>
            <p:ph type="dt" sz="half" idx="14"/>
          </p:nvPr>
        </p:nvSpPr>
        <p:spPr/>
        <p:txBody>
          <a:bodyPr/>
          <a:lstStyle>
            <a:lvl1pPr>
              <a:defRPr/>
            </a:lvl1pPr>
          </a:lstStyle>
          <a:p>
            <a:pPr>
              <a:defRPr/>
            </a:pPr>
            <a:fld id="{F5CCD967-816B-4810-90FC-53DFF8C05B63}" type="datetimeFigureOut">
              <a:rPr lang="en-GB"/>
              <a:pPr>
                <a:defRPr/>
              </a:pPr>
              <a:t>03/07/2024</a:t>
            </a:fld>
            <a:endParaRPr lang="en-GB"/>
          </a:p>
        </p:txBody>
      </p:sp>
      <p:sp>
        <p:nvSpPr>
          <p:cNvPr id="5" name="Footer Placeholder 3"/>
          <p:cNvSpPr>
            <a:spLocks noGrp="1"/>
          </p:cNvSpPr>
          <p:nvPr>
            <p:ph type="ftr" sz="quarter" idx="15"/>
          </p:nvPr>
        </p:nvSpPr>
        <p:spPr/>
        <p:txBody>
          <a:bodyPr/>
          <a:lstStyle>
            <a:lvl1pPr>
              <a:defRPr/>
            </a:lvl1pPr>
          </a:lstStyle>
          <a:p>
            <a:pPr>
              <a:defRPr/>
            </a:pPr>
            <a:endParaRPr lang="en-GB"/>
          </a:p>
        </p:txBody>
      </p:sp>
      <p:sp>
        <p:nvSpPr>
          <p:cNvPr id="6" name="Slide Number Placeholder 4"/>
          <p:cNvSpPr>
            <a:spLocks noGrp="1"/>
          </p:cNvSpPr>
          <p:nvPr>
            <p:ph type="sldNum" sz="quarter" idx="16"/>
          </p:nvPr>
        </p:nvSpPr>
        <p:spPr/>
        <p:txBody>
          <a:bodyPr/>
          <a:lstStyle>
            <a:lvl1pPr>
              <a:defRPr/>
            </a:lvl1pPr>
          </a:lstStyle>
          <a:p>
            <a:pPr>
              <a:defRPr/>
            </a:pPr>
            <a:fld id="{C03C4674-B24D-4032-B183-A95F78604BEC}"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C8213DB-82C3-4198-9859-5CD5D4BC0304}" type="datetimeFigureOut">
              <a:rPr lang="en-GB"/>
              <a:pPr>
                <a:defRPr/>
              </a:pPr>
              <a:t>03/07/2024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5BB0F4-3B9A-4294-AC83-A053D6E0F3C2}"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T320A food.jpg"/>
          <p:cNvPicPr>
            <a:picLocks noChangeAspect="1"/>
          </p:cNvPicPr>
          <p:nvPr/>
        </p:nvPicPr>
        <p:blipFill>
          <a:blip r:embed="rId2" cstate="print"/>
          <a:srcRect l="2167" t="8871" r="8205" b="2499"/>
          <a:stretch>
            <a:fillRect/>
          </a:stretch>
        </p:blipFill>
        <p:spPr>
          <a:xfrm>
            <a:off x="7536702" y="4834990"/>
            <a:ext cx="720080" cy="712060"/>
          </a:xfrm>
          <a:prstGeom prst="roundRect">
            <a:avLst/>
          </a:prstGeom>
        </p:spPr>
      </p:pic>
      <p:pic>
        <p:nvPicPr>
          <p:cNvPr id="33" name="Picture 32" descr="spices.jpg"/>
          <p:cNvPicPr>
            <a:picLocks noChangeAspect="1"/>
          </p:cNvPicPr>
          <p:nvPr/>
        </p:nvPicPr>
        <p:blipFill>
          <a:blip r:embed="rId3" cstate="print"/>
          <a:stretch>
            <a:fillRect/>
          </a:stretch>
        </p:blipFill>
        <p:spPr>
          <a:xfrm>
            <a:off x="8336294" y="4829404"/>
            <a:ext cx="708360" cy="711522"/>
          </a:xfrm>
          <a:prstGeom prst="roundRect">
            <a:avLst/>
          </a:prstGeom>
        </p:spPr>
      </p:pic>
      <p:pic>
        <p:nvPicPr>
          <p:cNvPr id="31" name="Picture 30" descr="coffee beans.jpg"/>
          <p:cNvPicPr>
            <a:picLocks noChangeAspect="1"/>
          </p:cNvPicPr>
          <p:nvPr/>
        </p:nvPicPr>
        <p:blipFill>
          <a:blip r:embed="rId4" cstate="print"/>
          <a:srcRect l="23538" r="9781"/>
          <a:stretch>
            <a:fillRect/>
          </a:stretch>
        </p:blipFill>
        <p:spPr>
          <a:xfrm>
            <a:off x="6748448" y="4817030"/>
            <a:ext cx="713812" cy="720079"/>
          </a:xfrm>
          <a:prstGeom prst="roundRect">
            <a:avLst/>
          </a:prstGeom>
        </p:spPr>
      </p:pic>
      <p:pic>
        <p:nvPicPr>
          <p:cNvPr id="29" name="Picture 28" descr="AT320A seeds.jpg"/>
          <p:cNvPicPr>
            <a:picLocks noChangeAspect="1"/>
          </p:cNvPicPr>
          <p:nvPr/>
        </p:nvPicPr>
        <p:blipFill>
          <a:blip r:embed="rId5" cstate="print"/>
          <a:srcRect l="9086" t="15192" r="7917" b="6209"/>
          <a:stretch>
            <a:fillRect/>
          </a:stretch>
        </p:blipFill>
        <p:spPr>
          <a:xfrm>
            <a:off x="7556580" y="4048095"/>
            <a:ext cx="707706" cy="697738"/>
          </a:xfrm>
          <a:prstGeom prst="roundRect">
            <a:avLst/>
          </a:prstGeom>
        </p:spPr>
      </p:pic>
      <p:pic>
        <p:nvPicPr>
          <p:cNvPr id="26" name="Picture 25" descr="AT320A jars.jpg"/>
          <p:cNvPicPr>
            <a:picLocks noChangeAspect="1"/>
          </p:cNvPicPr>
          <p:nvPr/>
        </p:nvPicPr>
        <p:blipFill>
          <a:blip r:embed="rId6" cstate="print"/>
          <a:srcRect b="11837"/>
          <a:stretch>
            <a:fillRect/>
          </a:stretch>
        </p:blipFill>
        <p:spPr>
          <a:xfrm>
            <a:off x="6774431" y="4055186"/>
            <a:ext cx="670797" cy="652088"/>
          </a:xfrm>
          <a:prstGeom prst="roundRect">
            <a:avLst/>
          </a:prstGeom>
        </p:spPr>
      </p:pic>
      <p:sp>
        <p:nvSpPr>
          <p:cNvPr id="24" name="Rounded Rectangle 23"/>
          <p:cNvSpPr/>
          <p:nvPr/>
        </p:nvSpPr>
        <p:spPr>
          <a:xfrm>
            <a:off x="6744746" y="4024243"/>
            <a:ext cx="720080" cy="7200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43406" y="1196752"/>
            <a:ext cx="5688632" cy="812530"/>
          </a:xfrm>
          <a:prstGeom prst="rect">
            <a:avLst/>
          </a:prstGeom>
          <a:noFill/>
        </p:spPr>
        <p:txBody>
          <a:bodyPr wrap="square" rtlCol="0">
            <a:spAutoFit/>
          </a:bodyPr>
          <a:lstStyle/>
          <a:p>
            <a:pPr defTabSz="957263">
              <a:lnSpc>
                <a:spcPct val="120000"/>
              </a:lnSpc>
            </a:pPr>
            <a:r>
              <a:rPr lang="en-GB" sz="1300" dirty="0">
                <a:solidFill>
                  <a:prstClr val="black"/>
                </a:solidFill>
                <a:latin typeface="5 Helvetica Light"/>
                <a:ea typeface="ＭＳ Ｐゴシック" charset="-128"/>
                <a:cs typeface="Arial" pitchFamily="34" charset="0"/>
              </a:rPr>
              <a:t>The KENWOOD CHEF can be customised by adding any of our optional attachments to suit different tastes and skill levels. Our attachments have been developed to deliver good, consistent results time after time.</a:t>
            </a:r>
            <a:endParaRPr lang="en-US" sz="1300" b="1" dirty="0">
              <a:solidFill>
                <a:srgbClr val="19497E"/>
              </a:solidFill>
              <a:latin typeface="5 Helvetica Light"/>
              <a:cs typeface="Arial" pitchFamily="34" charset="0"/>
            </a:endParaRPr>
          </a:p>
        </p:txBody>
      </p:sp>
      <p:sp>
        <p:nvSpPr>
          <p:cNvPr id="20" name="TextBox 19"/>
          <p:cNvSpPr txBox="1"/>
          <p:nvPr/>
        </p:nvSpPr>
        <p:spPr>
          <a:xfrm>
            <a:off x="395536" y="2344560"/>
            <a:ext cx="2880320" cy="1038746"/>
          </a:xfrm>
          <a:prstGeom prst="rect">
            <a:avLst/>
          </a:prstGeom>
          <a:noFill/>
        </p:spPr>
        <p:txBody>
          <a:bodyPr wrap="square" rtlCol="0">
            <a:spAutoFit/>
          </a:bodyPr>
          <a:lstStyle/>
          <a:p>
            <a:pPr>
              <a:defRPr/>
            </a:pPr>
            <a:r>
              <a:rPr lang="en-GB" sz="1400" b="1" dirty="0">
                <a:solidFill>
                  <a:srgbClr val="FF0000"/>
                </a:solidFill>
                <a:latin typeface="5 Helvetica Light"/>
                <a:cs typeface="Arial" pitchFamily="34" charset="0"/>
              </a:rPr>
              <a:t>Product features and benefits</a:t>
            </a:r>
            <a:endParaRPr lang="en-GB" sz="1200" dirty="0">
              <a:solidFill>
                <a:prstClr val="black"/>
              </a:solidFill>
              <a:latin typeface="5 Helvetica Light"/>
              <a:cs typeface="Arial" pitchFamily="34" charset="0"/>
            </a:endParaRPr>
          </a:p>
          <a:p>
            <a:pPr marL="228600" indent="-228600">
              <a:buClr>
                <a:srgbClr val="FF0000"/>
              </a:buClr>
              <a:buFont typeface="Arial" pitchFamily="34" charset="0"/>
              <a:buChar char="•"/>
              <a:defRPr/>
            </a:pPr>
            <a:endParaRPr lang="en-GB" sz="1300" b="1" dirty="0">
              <a:solidFill>
                <a:srgbClr val="FF0000"/>
              </a:solidFill>
              <a:latin typeface="5 Helvetica Light"/>
              <a:cs typeface="Arial" pitchFamily="34" charset="0"/>
            </a:endParaRPr>
          </a:p>
          <a:p>
            <a:pPr marL="228600" indent="-228600">
              <a:buClr>
                <a:srgbClr val="FF0000"/>
              </a:buClr>
              <a:defRPr/>
            </a:pPr>
            <a:endParaRPr lang="en-GB" sz="1150" dirty="0">
              <a:solidFill>
                <a:prstClr val="black"/>
              </a:solidFill>
              <a:latin typeface="5 Helvetica Light"/>
              <a:cs typeface="Arial" pitchFamily="34" charset="0"/>
            </a:endParaRPr>
          </a:p>
          <a:p>
            <a:pPr marL="228600" indent="-228600">
              <a:buClr>
                <a:srgbClr val="FF0000"/>
              </a:buClr>
              <a:buFont typeface="Arial" pitchFamily="34" charset="0"/>
              <a:buChar char="•"/>
              <a:defRPr/>
            </a:pPr>
            <a:endParaRPr lang="en-GB" sz="1150" dirty="0">
              <a:solidFill>
                <a:srgbClr val="FF0000"/>
              </a:solidFill>
              <a:latin typeface="5 Helvetica Light"/>
              <a:cs typeface="Arial" pitchFamily="34" charset="0"/>
            </a:endParaRPr>
          </a:p>
          <a:p>
            <a:pPr marL="228600" indent="-228600">
              <a:buClr>
                <a:srgbClr val="FF0000"/>
              </a:buClr>
              <a:defRPr/>
            </a:pPr>
            <a:endParaRPr lang="en-GB" sz="1150" dirty="0">
              <a:solidFill>
                <a:prstClr val="black"/>
              </a:solidFill>
              <a:latin typeface="Arial" pitchFamily="34" charset="0"/>
              <a:cs typeface="Arial" pitchFamily="34" charset="0"/>
            </a:endParaRPr>
          </a:p>
        </p:txBody>
      </p:sp>
      <p:cxnSp>
        <p:nvCxnSpPr>
          <p:cNvPr id="23" name="Straight Connector 22"/>
          <p:cNvCxnSpPr/>
          <p:nvPr/>
        </p:nvCxnSpPr>
        <p:spPr>
          <a:xfrm rot="5400000">
            <a:off x="1835696" y="4077072"/>
            <a:ext cx="3024336"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5288" y="0"/>
            <a:ext cx="936625" cy="620713"/>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9" name="TextBox 18"/>
          <p:cNvSpPr txBox="1"/>
          <p:nvPr/>
        </p:nvSpPr>
        <p:spPr>
          <a:xfrm>
            <a:off x="189559" y="43484"/>
            <a:ext cx="1368425" cy="969496"/>
          </a:xfrm>
          <a:prstGeom prst="rect">
            <a:avLst/>
          </a:prstGeom>
          <a:noFill/>
        </p:spPr>
        <p:txBody>
          <a:bodyPr>
            <a:spAutoFit/>
          </a:bodyPr>
          <a:lstStyle/>
          <a:p>
            <a:pPr algn="ctr">
              <a:defRPr/>
            </a:pPr>
            <a:r>
              <a:rPr lang="en-GB" sz="900" dirty="0">
                <a:solidFill>
                  <a:prstClr val="white"/>
                </a:solidFill>
                <a:latin typeface="5 Helvetica Light"/>
              </a:rPr>
              <a:t>Kitchen Machine</a:t>
            </a:r>
          </a:p>
          <a:p>
            <a:pPr algn="ctr">
              <a:defRPr/>
            </a:pPr>
            <a:r>
              <a:rPr lang="en-GB" sz="900" dirty="0">
                <a:solidFill>
                  <a:prstClr val="white"/>
                </a:solidFill>
                <a:latin typeface="5 Helvetica Light"/>
              </a:rPr>
              <a:t>Attachments</a:t>
            </a:r>
          </a:p>
          <a:p>
            <a:pPr algn="ctr">
              <a:defRPr/>
            </a:pPr>
            <a:r>
              <a:rPr lang="en-GB" sz="900" b="1" dirty="0">
                <a:solidFill>
                  <a:prstClr val="white"/>
                </a:solidFill>
                <a:latin typeface="5 Helvetica Light"/>
              </a:rPr>
              <a:t>AT320A</a:t>
            </a:r>
          </a:p>
          <a:p>
            <a:pPr algn="ctr">
              <a:lnSpc>
                <a:spcPts val="1800"/>
              </a:lnSpc>
              <a:defRPr/>
            </a:pPr>
            <a:endParaRPr lang="en-GB" dirty="0">
              <a:solidFill>
                <a:prstClr val="white"/>
              </a:solidFill>
              <a:latin typeface="5 Helvetica Light"/>
            </a:endParaRPr>
          </a:p>
          <a:p>
            <a:pPr algn="ctr">
              <a:lnSpc>
                <a:spcPts val="1800"/>
              </a:lnSpc>
              <a:defRPr/>
            </a:pPr>
            <a:r>
              <a:rPr lang="en-GB" sz="1100" dirty="0">
                <a:solidFill>
                  <a:prstClr val="white"/>
                </a:solidFill>
              </a:rPr>
              <a:t>   </a:t>
            </a:r>
          </a:p>
        </p:txBody>
      </p:sp>
      <p:sp>
        <p:nvSpPr>
          <p:cNvPr id="28" name="Rounded Rectangle 27"/>
          <p:cNvSpPr/>
          <p:nvPr/>
        </p:nvSpPr>
        <p:spPr>
          <a:xfrm>
            <a:off x="7536834" y="4024243"/>
            <a:ext cx="720080" cy="7200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p:cNvSpPr/>
          <p:nvPr/>
        </p:nvSpPr>
        <p:spPr>
          <a:xfrm>
            <a:off x="8328922" y="4024243"/>
            <a:ext cx="720080" cy="72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6744746" y="4816331"/>
            <a:ext cx="720080" cy="7200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7536834" y="4816331"/>
            <a:ext cx="720080" cy="7200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8328922" y="4816331"/>
            <a:ext cx="720080" cy="72008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23528" y="672818"/>
            <a:ext cx="5480112" cy="523220"/>
          </a:xfrm>
          <a:prstGeom prst="rect">
            <a:avLst/>
          </a:prstGeom>
          <a:noFill/>
        </p:spPr>
        <p:txBody>
          <a:bodyPr wrap="square" rtlCol="0">
            <a:spAutoFit/>
          </a:bodyPr>
          <a:lstStyle/>
          <a:p>
            <a:r>
              <a:rPr lang="en-US" sz="2800" b="1" dirty="0"/>
              <a:t>Mini Chopper / Mill</a:t>
            </a:r>
          </a:p>
        </p:txBody>
      </p:sp>
      <p:sp>
        <p:nvSpPr>
          <p:cNvPr id="67" name="Rectangle 9"/>
          <p:cNvSpPr>
            <a:spLocks noChangeArrowheads="1"/>
          </p:cNvSpPr>
          <p:nvPr/>
        </p:nvSpPr>
        <p:spPr bwMode="auto">
          <a:xfrm>
            <a:off x="179512" y="2616335"/>
            <a:ext cx="3384376" cy="2285241"/>
          </a:xfrm>
          <a:prstGeom prst="rect">
            <a:avLst/>
          </a:prstGeom>
          <a:noFill/>
          <a:ln w="9525">
            <a:noFill/>
            <a:miter lim="800000"/>
            <a:headEnd/>
            <a:tailEnd/>
          </a:ln>
          <a:effectLst/>
        </p:spPr>
        <p:txBody>
          <a:bodyPr wrap="square">
            <a:spAutoFit/>
          </a:bodyPr>
          <a:lstStyle/>
          <a:p>
            <a:endParaRPr lang="en-US" sz="900" dirty="0">
              <a:latin typeface="Arial" charset="0"/>
              <a:ea typeface="ＭＳ Ｐゴシック" pitchFamily="1" charset="-128"/>
            </a:endParaRPr>
          </a:p>
          <a:p>
            <a:pPr>
              <a:buClr>
                <a:srgbClr val="FF0000"/>
              </a:buClr>
              <a:buFont typeface="Times" pitchFamily="1" charset="0"/>
              <a:buChar char="•"/>
            </a:pPr>
            <a:endParaRPr lang="en-US" sz="1150" b="1" dirty="0">
              <a:latin typeface="Arial" charset="0"/>
              <a:ea typeface="ＭＳ Ｐゴシック" pitchFamily="1" charset="-128"/>
            </a:endParaRPr>
          </a:p>
          <a:p>
            <a:pPr marL="88900" indent="-88900">
              <a:buClr>
                <a:srgbClr val="FF0000"/>
              </a:buClr>
              <a:buFont typeface="Times" pitchFamily="1" charset="0"/>
              <a:buChar char="•"/>
            </a:pPr>
            <a:r>
              <a:rPr lang="en-US" sz="1150" b="1" dirty="0">
                <a:latin typeface="5 Helvetica Light"/>
                <a:ea typeface="ＭＳ Ｐゴシック" pitchFamily="1" charset="-128"/>
              </a:rPr>
              <a:t>Highly versatile attachment, perfect for many different types of chopping, milling and grinding</a:t>
            </a:r>
          </a:p>
          <a:p>
            <a:pPr>
              <a:buClr>
                <a:srgbClr val="FF0000"/>
              </a:buClr>
              <a:buFont typeface="Times" pitchFamily="1" charset="0"/>
              <a:buNone/>
            </a:pPr>
            <a:endParaRPr lang="en-US" sz="1150" b="1" dirty="0">
              <a:latin typeface="5 Helvetica Light"/>
              <a:ea typeface="ＭＳ Ｐゴシック" pitchFamily="1" charset="-128"/>
            </a:endParaRPr>
          </a:p>
          <a:p>
            <a:pPr marL="88900" indent="-88900">
              <a:buClr>
                <a:srgbClr val="FF0000"/>
              </a:buClr>
              <a:buFont typeface="Times" pitchFamily="1" charset="0"/>
              <a:buChar char="•"/>
              <a:tabLst>
                <a:tab pos="88900" algn="l"/>
              </a:tabLst>
            </a:pPr>
            <a:r>
              <a:rPr lang="en-US" sz="1150" b="1" dirty="0">
                <a:latin typeface="5 Helvetica Light"/>
                <a:ea typeface="ＭＳ Ｐゴシック" pitchFamily="1" charset="-128"/>
              </a:rPr>
              <a:t>Ideal for hard spices used for curries and marinades</a:t>
            </a:r>
          </a:p>
          <a:p>
            <a:pPr marL="88900" indent="-88900">
              <a:buClr>
                <a:srgbClr val="FF0000"/>
              </a:buClr>
              <a:buFont typeface="Times" pitchFamily="1" charset="0"/>
              <a:buChar char="•"/>
              <a:tabLst>
                <a:tab pos="88900" algn="l"/>
              </a:tabLst>
            </a:pPr>
            <a:endParaRPr lang="en-US" sz="1150" b="1" dirty="0">
              <a:latin typeface="5 Helvetica Light"/>
              <a:ea typeface="ＭＳ Ｐゴシック" pitchFamily="1" charset="-128"/>
            </a:endParaRPr>
          </a:p>
          <a:p>
            <a:pPr>
              <a:buClr>
                <a:srgbClr val="FF0000"/>
              </a:buClr>
              <a:buFont typeface="Times" pitchFamily="1" charset="0"/>
              <a:buNone/>
            </a:pPr>
            <a:endParaRPr lang="en-US" sz="1150" b="1" dirty="0">
              <a:latin typeface="5 Helvetica Light"/>
              <a:ea typeface="ＭＳ Ｐゴシック" pitchFamily="1" charset="-128"/>
            </a:endParaRPr>
          </a:p>
          <a:p>
            <a:pPr>
              <a:buClr>
                <a:srgbClr val="FF0000"/>
              </a:buClr>
              <a:buFont typeface="Times" pitchFamily="1" charset="0"/>
              <a:buChar char="•"/>
            </a:pPr>
            <a:endParaRPr lang="en-US" sz="900" b="1" dirty="0">
              <a:latin typeface="Arial" charset="0"/>
              <a:ea typeface="ＭＳ Ｐゴシック" pitchFamily="1" charset="-128"/>
            </a:endParaRPr>
          </a:p>
          <a:p>
            <a:pPr>
              <a:buClr>
                <a:srgbClr val="FF0000"/>
              </a:buClr>
              <a:buFont typeface="Times" pitchFamily="1" charset="0"/>
              <a:buNone/>
            </a:pPr>
            <a:endParaRPr lang="en-US" sz="900" dirty="0">
              <a:latin typeface="Arial" charset="0"/>
              <a:ea typeface="ＭＳ Ｐゴシック" pitchFamily="1" charset="-128"/>
            </a:endParaRPr>
          </a:p>
          <a:p>
            <a:pPr>
              <a:buClr>
                <a:srgbClr val="FF0000"/>
              </a:buClr>
              <a:buFont typeface="Times" pitchFamily="1" charset="0"/>
              <a:buNone/>
            </a:pPr>
            <a:endParaRPr lang="en-US" sz="1200" dirty="0">
              <a:solidFill>
                <a:schemeClr val="bg1"/>
              </a:solidFill>
              <a:latin typeface="Arial" charset="0"/>
              <a:ea typeface="ＭＳ Ｐゴシック" pitchFamily="1" charset="-128"/>
            </a:endParaRPr>
          </a:p>
        </p:txBody>
      </p:sp>
      <p:sp>
        <p:nvSpPr>
          <p:cNvPr id="68" name="Rectangle 67"/>
          <p:cNvSpPr/>
          <p:nvPr/>
        </p:nvSpPr>
        <p:spPr>
          <a:xfrm>
            <a:off x="3366120" y="2929314"/>
            <a:ext cx="2574032" cy="1331134"/>
          </a:xfrm>
          <a:prstGeom prst="rect">
            <a:avLst/>
          </a:prstGeom>
        </p:spPr>
        <p:txBody>
          <a:bodyPr wrap="square">
            <a:spAutoFit/>
          </a:bodyPr>
          <a:lstStyle/>
          <a:p>
            <a:pPr marL="119063" indent="-119063">
              <a:buClr>
                <a:srgbClr val="FF0000"/>
              </a:buClr>
              <a:buFont typeface="Times" pitchFamily="1" charset="0"/>
              <a:buChar char="•"/>
            </a:pPr>
            <a:r>
              <a:rPr lang="en-US" sz="1150" b="1" dirty="0">
                <a:latin typeface="5 Helvetica Light"/>
                <a:ea typeface="ＭＳ Ｐゴシック" pitchFamily="1" charset="-128"/>
              </a:rPr>
              <a:t>Perfect for grinding fresh coffee beans to varying coarseness depending on grinding time</a:t>
            </a:r>
          </a:p>
          <a:p>
            <a:pPr>
              <a:buClr>
                <a:srgbClr val="FF0000"/>
              </a:buClr>
              <a:buFont typeface="Times" pitchFamily="1" charset="0"/>
              <a:buNone/>
            </a:pPr>
            <a:endParaRPr lang="en-US" sz="1150" b="1" dirty="0">
              <a:latin typeface="5 Helvetica Light"/>
              <a:ea typeface="ＭＳ Ｐゴシック" pitchFamily="1" charset="-128"/>
            </a:endParaRPr>
          </a:p>
          <a:p>
            <a:pPr marL="119063" indent="-119063">
              <a:buClr>
                <a:srgbClr val="FF0000"/>
              </a:buClr>
              <a:buFont typeface="Times" pitchFamily="1" charset="0"/>
              <a:buChar char="•"/>
            </a:pPr>
            <a:r>
              <a:rPr lang="en-US" sz="1150" b="1" dirty="0">
                <a:latin typeface="5 Helvetica Light"/>
                <a:ea typeface="ＭＳ Ｐゴシック" pitchFamily="1" charset="-128"/>
              </a:rPr>
              <a:t>3 additional jars included that can each be used to ‘mill and store’</a:t>
            </a:r>
          </a:p>
        </p:txBody>
      </p:sp>
      <p:pic>
        <p:nvPicPr>
          <p:cNvPr id="74" name="Picture 73" descr="High_Speed_Outlet.jpg"/>
          <p:cNvPicPr>
            <a:picLocks noChangeAspect="1"/>
          </p:cNvPicPr>
          <p:nvPr/>
        </p:nvPicPr>
        <p:blipFill>
          <a:blip r:embed="rId7" cstate="print"/>
          <a:srcRect l="5312" t="7968" r="4385" b="7041"/>
          <a:stretch>
            <a:fillRect/>
          </a:stretch>
        </p:blipFill>
        <p:spPr>
          <a:xfrm>
            <a:off x="8368546" y="4077072"/>
            <a:ext cx="648072" cy="609951"/>
          </a:xfrm>
          <a:prstGeom prst="rect">
            <a:avLst/>
          </a:prstGeom>
        </p:spPr>
      </p:pic>
      <p:pic>
        <p:nvPicPr>
          <p:cNvPr id="25" name="Picture 24" descr="AT320A.jpg"/>
          <p:cNvPicPr>
            <a:picLocks noChangeAspect="1"/>
          </p:cNvPicPr>
          <p:nvPr/>
        </p:nvPicPr>
        <p:blipFill>
          <a:blip r:embed="rId8" cstate="print"/>
          <a:srcRect l="15801" t="19913" b="7993"/>
          <a:stretch>
            <a:fillRect/>
          </a:stretch>
        </p:blipFill>
        <p:spPr>
          <a:xfrm>
            <a:off x="6012160" y="116632"/>
            <a:ext cx="3131840" cy="2952328"/>
          </a:xfrm>
          <a:prstGeom prst="rect">
            <a:avLst/>
          </a:prstGeom>
        </p:spPr>
      </p:pic>
    </p:spTree>
    <p:extLst>
      <p:ext uri="{BB962C8B-B14F-4D97-AF65-F5344CB8AC3E}">
        <p14:creationId xmlns:p14="http://schemas.microsoft.com/office/powerpoint/2010/main" val="7984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T320A LS.jpg"/>
          <p:cNvPicPr>
            <a:picLocks noChangeAspect="1"/>
          </p:cNvPicPr>
          <p:nvPr/>
        </p:nvPicPr>
        <p:blipFill>
          <a:blip r:embed="rId2" cstate="print"/>
          <a:srcRect l="47141" t="21095" r="4256" b="21094"/>
          <a:stretch>
            <a:fillRect/>
          </a:stretch>
        </p:blipFill>
        <p:spPr>
          <a:xfrm>
            <a:off x="1209936" y="148884"/>
            <a:ext cx="841783" cy="858288"/>
          </a:xfrm>
          <a:prstGeom prst="roundRect">
            <a:avLst/>
          </a:prstGeom>
        </p:spPr>
      </p:pic>
      <p:pic>
        <p:nvPicPr>
          <p:cNvPr id="24" name="Picture 23" descr="AT320A seeds.jpg"/>
          <p:cNvPicPr>
            <a:picLocks noChangeAspect="1"/>
          </p:cNvPicPr>
          <p:nvPr/>
        </p:nvPicPr>
        <p:blipFill>
          <a:blip r:embed="rId3" cstate="print"/>
          <a:srcRect l="28959" t="23052" r="31297" b="26664"/>
          <a:stretch>
            <a:fillRect/>
          </a:stretch>
        </p:blipFill>
        <p:spPr>
          <a:xfrm>
            <a:off x="246451" y="1107301"/>
            <a:ext cx="2746747" cy="3617843"/>
          </a:xfrm>
          <a:prstGeom prst="roundRect">
            <a:avLst/>
          </a:prstGeom>
          <a:ln>
            <a:solidFill>
              <a:schemeClr val="tx1"/>
            </a:solidFill>
          </a:ln>
        </p:spPr>
      </p:pic>
      <p:pic>
        <p:nvPicPr>
          <p:cNvPr id="37" name="Picture 36" descr="spices.jpg"/>
          <p:cNvPicPr>
            <a:picLocks noChangeAspect="1"/>
          </p:cNvPicPr>
          <p:nvPr/>
        </p:nvPicPr>
        <p:blipFill>
          <a:blip r:embed="rId4" cstate="print"/>
          <a:stretch>
            <a:fillRect/>
          </a:stretch>
        </p:blipFill>
        <p:spPr>
          <a:xfrm>
            <a:off x="2133667" y="4824493"/>
            <a:ext cx="864096" cy="867953"/>
          </a:xfrm>
          <a:prstGeom prst="roundRect">
            <a:avLst/>
          </a:prstGeom>
        </p:spPr>
      </p:pic>
      <p:pic>
        <p:nvPicPr>
          <p:cNvPr id="29" name="Picture 28" descr="AT320A food.jpg"/>
          <p:cNvPicPr>
            <a:picLocks noChangeAspect="1"/>
          </p:cNvPicPr>
          <p:nvPr/>
        </p:nvPicPr>
        <p:blipFill>
          <a:blip r:embed="rId5" cstate="print"/>
          <a:srcRect l="2167" t="8871" r="8205" b="2499"/>
          <a:stretch>
            <a:fillRect/>
          </a:stretch>
        </p:blipFill>
        <p:spPr>
          <a:xfrm>
            <a:off x="1199997" y="4838889"/>
            <a:ext cx="851723" cy="842237"/>
          </a:xfrm>
          <a:prstGeom prst="roundRect">
            <a:avLst/>
          </a:prstGeom>
        </p:spPr>
      </p:pic>
      <p:pic>
        <p:nvPicPr>
          <p:cNvPr id="38" name="Picture 37" descr="coffee beans.jpg"/>
          <p:cNvPicPr>
            <a:picLocks noChangeAspect="1"/>
          </p:cNvPicPr>
          <p:nvPr/>
        </p:nvPicPr>
        <p:blipFill>
          <a:blip r:embed="rId6" cstate="print"/>
          <a:srcRect l="23538" r="9781"/>
          <a:stretch>
            <a:fillRect/>
          </a:stretch>
        </p:blipFill>
        <p:spPr>
          <a:xfrm>
            <a:off x="241580" y="4817030"/>
            <a:ext cx="874035" cy="881709"/>
          </a:xfrm>
          <a:prstGeom prst="roundRect">
            <a:avLst/>
          </a:prstGeom>
        </p:spPr>
      </p:pic>
      <p:pic>
        <p:nvPicPr>
          <p:cNvPr id="27" name="Picture 26" descr="AT320A jars.jpg"/>
          <p:cNvPicPr>
            <a:picLocks noChangeAspect="1"/>
          </p:cNvPicPr>
          <p:nvPr/>
        </p:nvPicPr>
        <p:blipFill>
          <a:blip r:embed="rId7" cstate="print"/>
          <a:srcRect b="11837"/>
          <a:stretch>
            <a:fillRect/>
          </a:stretch>
        </p:blipFill>
        <p:spPr>
          <a:xfrm>
            <a:off x="276268" y="165913"/>
            <a:ext cx="848416" cy="824753"/>
          </a:xfrm>
          <a:prstGeom prst="roundRect">
            <a:avLst/>
          </a:prstGeom>
        </p:spPr>
      </p:pic>
      <p:pic>
        <p:nvPicPr>
          <p:cNvPr id="31" name="Picture 30" descr="High_Speed_Outlet.jpg"/>
          <p:cNvPicPr>
            <a:picLocks noChangeAspect="1"/>
          </p:cNvPicPr>
          <p:nvPr/>
        </p:nvPicPr>
        <p:blipFill>
          <a:blip r:embed="rId8" cstate="print"/>
          <a:srcRect l="5312" t="7968" r="4385" b="7041"/>
          <a:stretch>
            <a:fillRect/>
          </a:stretch>
        </p:blipFill>
        <p:spPr>
          <a:xfrm>
            <a:off x="2138537" y="181396"/>
            <a:ext cx="849287" cy="799331"/>
          </a:xfrm>
          <a:prstGeom prst="roundRect">
            <a:avLst/>
          </a:prstGeom>
        </p:spPr>
      </p:pic>
      <p:sp>
        <p:nvSpPr>
          <p:cNvPr id="5" name="Rounded Rectangle 4"/>
          <p:cNvSpPr/>
          <p:nvPr/>
        </p:nvSpPr>
        <p:spPr>
          <a:xfrm>
            <a:off x="251520" y="4829404"/>
            <a:ext cx="86409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197784" y="4829404"/>
            <a:ext cx="85393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2133000" y="4829404"/>
            <a:ext cx="86409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51520" y="148884"/>
            <a:ext cx="86409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197784" y="148884"/>
            <a:ext cx="85393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123728" y="146449"/>
            <a:ext cx="864096" cy="86409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rot="5400000">
            <a:off x="3491880" y="2957196"/>
            <a:ext cx="5328592"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5856" y="148884"/>
            <a:ext cx="3024336" cy="4031873"/>
          </a:xfrm>
          <a:prstGeom prst="rect">
            <a:avLst/>
          </a:prstGeom>
          <a:noFill/>
        </p:spPr>
        <p:txBody>
          <a:bodyPr wrap="square" rtlCol="0">
            <a:spAutoFit/>
          </a:bodyPr>
          <a:lstStyle/>
          <a:p>
            <a:pPr>
              <a:defRPr/>
            </a:pPr>
            <a:r>
              <a:rPr lang="en-GB" sz="1400" b="1" dirty="0">
                <a:solidFill>
                  <a:srgbClr val="FF0000"/>
                </a:solidFill>
                <a:latin typeface="5 Helvetica Light"/>
                <a:cs typeface="Arial" pitchFamily="34" charset="0"/>
              </a:rPr>
              <a:t>Product details</a:t>
            </a:r>
          </a:p>
          <a:p>
            <a:pPr>
              <a:defRPr/>
            </a:pPr>
            <a:endParaRPr lang="en-GB" sz="1200" dirty="0">
              <a:latin typeface="5 Helvetica Light"/>
              <a:cs typeface="Arial" pitchFamily="34" charset="0"/>
            </a:endParaRPr>
          </a:p>
          <a:p>
            <a:pPr marL="228600" indent="-228600">
              <a:buClr>
                <a:srgbClr val="FF0000"/>
              </a:buClr>
              <a:buFont typeface="Arial" pitchFamily="34" charset="0"/>
              <a:buChar char="•"/>
              <a:defRPr/>
            </a:pPr>
            <a:r>
              <a:rPr lang="en-GB" sz="1200" dirty="0">
                <a:latin typeface="5 Helvetica Light"/>
                <a:cs typeface="Arial" pitchFamily="34" charset="0"/>
              </a:rPr>
              <a:t>Colour: Clear, white </a:t>
            </a:r>
          </a:p>
          <a:p>
            <a:pPr marL="228600" indent="-228600">
              <a:buClr>
                <a:srgbClr val="FF0000"/>
              </a:buClr>
              <a:buFont typeface="Arial" pitchFamily="34" charset="0"/>
              <a:buChar char="•"/>
              <a:defRPr/>
            </a:pPr>
            <a:r>
              <a:rPr lang="en-GB" sz="1200" dirty="0">
                <a:latin typeface="5 Helvetica Light"/>
                <a:cs typeface="Arial" pitchFamily="34" charset="0"/>
              </a:rPr>
              <a:t>Size (cm): 15.0H x 10.0W x 10.0D</a:t>
            </a:r>
          </a:p>
          <a:p>
            <a:pPr marL="228600" indent="-228600">
              <a:buClr>
                <a:srgbClr val="FF0000"/>
              </a:buClr>
              <a:buFont typeface="Arial" pitchFamily="34" charset="0"/>
              <a:buChar char="•"/>
              <a:defRPr/>
            </a:pPr>
            <a:r>
              <a:rPr lang="en-GB" sz="1200" dirty="0">
                <a:latin typeface="5 Helvetica Light"/>
                <a:cs typeface="Arial" pitchFamily="34" charset="0"/>
              </a:rPr>
              <a:t>Weight: 1.5kg                  </a:t>
            </a:r>
          </a:p>
          <a:p>
            <a:pPr marL="228600" indent="-228600">
              <a:buClr>
                <a:srgbClr val="FF0000"/>
              </a:buClr>
              <a:buFont typeface="Arial" pitchFamily="34" charset="0"/>
              <a:buChar char="•"/>
              <a:defRPr/>
            </a:pPr>
            <a:r>
              <a:rPr lang="en-GB" sz="1200" dirty="0">
                <a:latin typeface="5 Helvetica Light"/>
                <a:cs typeface="Arial" pitchFamily="34" charset="0"/>
              </a:rPr>
              <a:t>Materials: Glass jars, polypropylene base</a:t>
            </a:r>
            <a:endParaRPr lang="en-GB" sz="1400" dirty="0">
              <a:latin typeface="5 Helvetica Light"/>
              <a:cs typeface="Arial" pitchFamily="34" charset="0"/>
            </a:endParaRPr>
          </a:p>
          <a:p>
            <a:pPr marL="228600" indent="-228600">
              <a:defRPr/>
            </a:pPr>
            <a:endParaRPr lang="en-GB" sz="1400" b="1" dirty="0">
              <a:latin typeface="5 Helvetica Light"/>
              <a:cs typeface="Arial" pitchFamily="34" charset="0"/>
            </a:endParaRPr>
          </a:p>
          <a:p>
            <a:pPr marL="228600" indent="-228600">
              <a:defRPr/>
            </a:pPr>
            <a:r>
              <a:rPr lang="en-GB" sz="1400" b="1" dirty="0">
                <a:solidFill>
                  <a:srgbClr val="FF0000"/>
                </a:solidFill>
                <a:latin typeface="5 Helvetica Light"/>
                <a:cs typeface="Arial" pitchFamily="34" charset="0"/>
              </a:rPr>
              <a:t>Packaging</a:t>
            </a:r>
            <a:endParaRPr lang="en-GB" sz="1400" dirty="0">
              <a:solidFill>
                <a:srgbClr val="FF0000"/>
              </a:solidFill>
              <a:latin typeface="5 Helvetica Light"/>
              <a:cs typeface="Arial" pitchFamily="34" charset="0"/>
            </a:endParaRPr>
          </a:p>
          <a:p>
            <a:pPr marL="228600" indent="-228600">
              <a:defRPr/>
            </a:pPr>
            <a:endParaRPr lang="en-GB" sz="1400" b="1" dirty="0">
              <a:latin typeface="5 Helvetica Light"/>
              <a:cs typeface="Arial" pitchFamily="34" charset="0"/>
            </a:endParaRPr>
          </a:p>
          <a:p>
            <a:pPr marL="228600" indent="-228600">
              <a:defRPr/>
            </a:pPr>
            <a:r>
              <a:rPr lang="en-GB" sz="1400" b="1" dirty="0">
                <a:latin typeface="5 Helvetica Light"/>
                <a:cs typeface="Arial" pitchFamily="34" charset="0"/>
              </a:rPr>
              <a:t>Single pack</a:t>
            </a:r>
            <a:endParaRPr lang="en-GB" sz="1400" dirty="0">
              <a:latin typeface="5 Helvetica Light"/>
              <a:cs typeface="Arial" pitchFamily="34" charset="0"/>
            </a:endParaRPr>
          </a:p>
          <a:p>
            <a:pPr marL="228600" indent="-228600">
              <a:buClr>
                <a:srgbClr val="FF0000"/>
              </a:buClr>
              <a:buFont typeface="Arial" pitchFamily="34" charset="0"/>
              <a:buChar char="•"/>
              <a:defRPr/>
            </a:pPr>
            <a:r>
              <a:rPr lang="en-GB" sz="1200" dirty="0">
                <a:latin typeface="5 Helvetica Light"/>
                <a:cs typeface="Arial" pitchFamily="34" charset="0"/>
              </a:rPr>
              <a:t>Size (cm): 15.7H x 19.2W x 19.2D</a:t>
            </a:r>
          </a:p>
          <a:p>
            <a:pPr marL="228600" indent="-228600">
              <a:buClr>
                <a:srgbClr val="FF0000"/>
              </a:buClr>
              <a:buFont typeface="Arial" pitchFamily="34" charset="0"/>
              <a:buChar char="•"/>
              <a:defRPr/>
            </a:pPr>
            <a:r>
              <a:rPr lang="en-GB" sz="1200" dirty="0">
                <a:latin typeface="5 Helvetica Light"/>
                <a:cs typeface="Arial" pitchFamily="34" charset="0"/>
              </a:rPr>
              <a:t>Weight: 1.8kg</a:t>
            </a:r>
          </a:p>
          <a:p>
            <a:pPr marL="228600" indent="-228600">
              <a:defRPr/>
            </a:pPr>
            <a:endParaRPr lang="en-GB" sz="1400" dirty="0">
              <a:latin typeface="5 Helvetica Light"/>
              <a:cs typeface="Arial" pitchFamily="34" charset="0"/>
            </a:endParaRPr>
          </a:p>
          <a:p>
            <a:pPr marL="228600" indent="-228600">
              <a:defRPr/>
            </a:pPr>
            <a:r>
              <a:rPr lang="en-GB" sz="1400" b="1" dirty="0">
                <a:latin typeface="5 Helvetica Light"/>
                <a:cs typeface="Arial" pitchFamily="34" charset="0"/>
              </a:rPr>
              <a:t>Multi Pack</a:t>
            </a:r>
            <a:endParaRPr lang="en-GB" sz="1400" dirty="0">
              <a:latin typeface="5 Helvetica Light"/>
              <a:cs typeface="Arial" pitchFamily="34" charset="0"/>
            </a:endParaRPr>
          </a:p>
          <a:p>
            <a:pPr marL="228600" indent="-228600">
              <a:buClr>
                <a:srgbClr val="FF0000"/>
              </a:buClr>
              <a:buFont typeface="Arial" pitchFamily="34" charset="0"/>
              <a:buChar char="•"/>
              <a:defRPr/>
            </a:pPr>
            <a:r>
              <a:rPr lang="en-GB" sz="1200" dirty="0">
                <a:latin typeface="5 Helvetica Light"/>
                <a:cs typeface="Arial" pitchFamily="34" charset="0"/>
              </a:rPr>
              <a:t>Size (cm): 18.2H x 20.4W x 40.2D</a:t>
            </a:r>
          </a:p>
          <a:p>
            <a:pPr marL="228600" indent="-228600">
              <a:buClr>
                <a:srgbClr val="FF0000"/>
              </a:buClr>
              <a:buFont typeface="Arial" pitchFamily="34" charset="0"/>
              <a:buChar char="•"/>
              <a:defRPr/>
            </a:pPr>
            <a:r>
              <a:rPr lang="en-GB" sz="1200" dirty="0">
                <a:latin typeface="5 Helvetica Light"/>
                <a:cs typeface="Arial" pitchFamily="34" charset="0"/>
              </a:rPr>
              <a:t>Weight: 4.2kg</a:t>
            </a:r>
          </a:p>
          <a:p>
            <a:pPr marL="228600" indent="-228600">
              <a:buFont typeface="Arial" pitchFamily="34" charset="0"/>
              <a:buChar char="•"/>
              <a:defRPr/>
            </a:pPr>
            <a:endParaRPr lang="en-GB" sz="1200" dirty="0">
              <a:latin typeface="5 Helvetica Light"/>
              <a:cs typeface="Arial" pitchFamily="34" charset="0"/>
            </a:endParaRPr>
          </a:p>
          <a:p>
            <a:pPr marL="228600" indent="-228600">
              <a:buClr>
                <a:srgbClr val="FF0000"/>
              </a:buClr>
              <a:defRPr/>
            </a:pPr>
            <a:endParaRPr lang="en-GB" sz="1200" dirty="0">
              <a:solidFill>
                <a:srgbClr val="FF0000"/>
              </a:solidFill>
              <a:latin typeface="5 Helvetica Light"/>
              <a:cs typeface="Arial" pitchFamily="34" charset="0"/>
            </a:endParaRPr>
          </a:p>
          <a:p>
            <a:pPr marL="228600" indent="-228600">
              <a:buClr>
                <a:srgbClr val="FF0000"/>
              </a:buClr>
              <a:defRPr/>
            </a:pPr>
            <a:endParaRPr lang="en-GB" sz="1400" dirty="0">
              <a:solidFill>
                <a:prstClr val="black"/>
              </a:solidFill>
              <a:latin typeface="Arial" pitchFamily="34" charset="0"/>
              <a:cs typeface="Arial" pitchFamily="34" charset="0"/>
            </a:endParaRPr>
          </a:p>
        </p:txBody>
      </p:sp>
      <p:sp>
        <p:nvSpPr>
          <p:cNvPr id="21" name="Rectangle 20"/>
          <p:cNvSpPr/>
          <p:nvPr/>
        </p:nvSpPr>
        <p:spPr>
          <a:xfrm>
            <a:off x="6372200" y="146449"/>
            <a:ext cx="2592288" cy="1600438"/>
          </a:xfrm>
          <a:prstGeom prst="rect">
            <a:avLst/>
          </a:prstGeom>
        </p:spPr>
        <p:txBody>
          <a:bodyPr wrap="square">
            <a:spAutoFit/>
          </a:bodyPr>
          <a:lstStyle/>
          <a:p>
            <a:pPr marL="228600" indent="-228600">
              <a:buClr>
                <a:srgbClr val="FF0000"/>
              </a:buClr>
              <a:defRPr/>
            </a:pPr>
            <a:r>
              <a:rPr lang="en-GB" sz="1400" b="1" dirty="0">
                <a:solidFill>
                  <a:srgbClr val="FF0000"/>
                </a:solidFill>
                <a:latin typeface="5 Helvetica Light"/>
                <a:cs typeface="Arial" pitchFamily="34" charset="0"/>
              </a:rPr>
              <a:t>Container quantities</a:t>
            </a:r>
          </a:p>
          <a:p>
            <a:pPr marL="228600" indent="-228600">
              <a:buClr>
                <a:srgbClr val="FF0000"/>
              </a:buClr>
              <a:defRPr/>
            </a:pPr>
            <a:endParaRPr lang="en-GB" sz="1200" b="1" dirty="0">
              <a:solidFill>
                <a:prstClr val="black"/>
              </a:solidFill>
              <a:latin typeface="5 Helvetica Light"/>
              <a:cs typeface="Arial" pitchFamily="34" charset="0"/>
            </a:endParaRPr>
          </a:p>
          <a:p>
            <a:pPr marL="228600" indent="-228600">
              <a:buClr>
                <a:srgbClr val="FF0000"/>
              </a:buClr>
              <a:buFont typeface="Arial" pitchFamily="34" charset="0"/>
              <a:buChar char="•"/>
              <a:defRPr/>
            </a:pPr>
            <a:r>
              <a:rPr lang="en-GB" sz="1200" dirty="0">
                <a:solidFill>
                  <a:prstClr val="black"/>
                </a:solidFill>
                <a:latin typeface="5 Helvetica Light"/>
                <a:cs typeface="Arial" pitchFamily="34" charset="0"/>
              </a:rPr>
              <a:t>20ft – 3828</a:t>
            </a:r>
          </a:p>
          <a:p>
            <a:pPr marL="228600" indent="-228600">
              <a:buClr>
                <a:srgbClr val="FF0000"/>
              </a:buClr>
              <a:buFont typeface="Arial" pitchFamily="34" charset="0"/>
              <a:buChar char="•"/>
              <a:defRPr/>
            </a:pPr>
            <a:r>
              <a:rPr lang="en-GB" sz="1200" dirty="0">
                <a:solidFill>
                  <a:prstClr val="black"/>
                </a:solidFill>
                <a:latin typeface="5 Helvetica Light"/>
                <a:cs typeface="Arial" pitchFamily="34" charset="0"/>
              </a:rPr>
              <a:t>40ft – 7876</a:t>
            </a:r>
          </a:p>
          <a:p>
            <a:pPr marL="228600" indent="-228600">
              <a:buClr>
                <a:srgbClr val="FF0000"/>
              </a:buClr>
              <a:buFont typeface="Arial" pitchFamily="34" charset="0"/>
              <a:buChar char="•"/>
              <a:defRPr/>
            </a:pPr>
            <a:r>
              <a:rPr lang="en-GB" sz="1200" dirty="0">
                <a:solidFill>
                  <a:prstClr val="black"/>
                </a:solidFill>
                <a:latin typeface="5 Helvetica Light"/>
                <a:cs typeface="Arial" pitchFamily="34" charset="0"/>
              </a:rPr>
              <a:t>40ft HQ – 9048</a:t>
            </a:r>
          </a:p>
          <a:p>
            <a:pPr marL="228600" indent="-228600">
              <a:buClr>
                <a:srgbClr val="FF0000"/>
              </a:buClr>
              <a:buFont typeface="Arial" pitchFamily="34" charset="0"/>
              <a:buChar char="•"/>
              <a:defRPr/>
            </a:pPr>
            <a:endParaRPr lang="en-GB" sz="1200" dirty="0">
              <a:solidFill>
                <a:prstClr val="black"/>
              </a:solidFill>
              <a:latin typeface="5 Helvetica Light"/>
              <a:cs typeface="Arial" pitchFamily="34" charset="0"/>
            </a:endParaRPr>
          </a:p>
          <a:p>
            <a:pPr marL="228600" indent="-228600">
              <a:buClr>
                <a:srgbClr val="FF0000"/>
              </a:buClr>
              <a:buFont typeface="Arial" pitchFamily="34" charset="0"/>
              <a:buChar char="•"/>
              <a:defRPr/>
            </a:pPr>
            <a:r>
              <a:rPr lang="en-GB" sz="1200" dirty="0">
                <a:solidFill>
                  <a:prstClr val="black"/>
                </a:solidFill>
                <a:latin typeface="5 Helvetica Light"/>
                <a:cs typeface="Arial" pitchFamily="34" charset="0"/>
              </a:rPr>
              <a:t>MOQ – 100 </a:t>
            </a:r>
          </a:p>
          <a:p>
            <a:pPr marL="228600" indent="-228600">
              <a:buClr>
                <a:srgbClr val="FF0000"/>
              </a:buClr>
              <a:defRPr/>
            </a:pPr>
            <a:endParaRPr lang="en-GB" sz="1200" dirty="0">
              <a:solidFill>
                <a:prstClr val="black"/>
              </a:solidFill>
              <a:latin typeface="5 Helvetica Light"/>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171</Words>
  <Application>Microsoft Office PowerPoint</Application>
  <PresentationFormat>Skærmshow (4:3)</PresentationFormat>
  <Paragraphs>45</Paragraphs>
  <Slides>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vt:i4>
      </vt:variant>
    </vt:vector>
  </HeadingPairs>
  <TitlesOfParts>
    <vt:vector size="7" baseType="lpstr">
      <vt:lpstr>5 Helvetica Light</vt:lpstr>
      <vt:lpstr>Arial</vt:lpstr>
      <vt:lpstr>Calibri</vt:lpstr>
      <vt:lpstr>Times</vt:lpstr>
      <vt:lpstr>Office Theme</vt:lpstr>
      <vt:lpstr>PowerPoint-præsentation</vt:lpstr>
      <vt:lpstr>PowerPoint-præsentation</vt:lpstr>
    </vt:vector>
  </TitlesOfParts>
  <Company>Kenwood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Ingrid Christolomme</dc:creator>
  <cp:lastModifiedBy>Mads Schnejder</cp:lastModifiedBy>
  <cp:revision>29</cp:revision>
  <dcterms:created xsi:type="dcterms:W3CDTF">2011-10-17T11:44:42Z</dcterms:created>
  <dcterms:modified xsi:type="dcterms:W3CDTF">2024-07-03T09:16:15Z</dcterms:modified>
</cp:coreProperties>
</file>