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4"/>
  </p:notesMasterIdLst>
  <p:sldIdLst>
    <p:sldId id="264" r:id="rId2"/>
    <p:sldId id="266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9" autoAdjust="0"/>
  </p:normalViewPr>
  <p:slideViewPr>
    <p:cSldViewPr>
      <p:cViewPr>
        <p:scale>
          <a:sx n="87" d="100"/>
          <a:sy n="87" d="100"/>
        </p:scale>
        <p:origin x="-1243" y="-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E7F1AEE-C200-42C7-8687-7C42AC104D68}" type="datetimeFigureOut">
              <a:rPr lang="en-GB"/>
              <a:pPr>
                <a:defRPr/>
              </a:pPr>
              <a:t>08/02/2018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4B1CAAD-A861-4E01-A9F2-02037A9465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128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ge 1 top banner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203799" y="812800"/>
            <a:ext cx="8743351" cy="482600"/>
          </a:xfrm>
          <a:prstGeom prst="rect">
            <a:avLst/>
          </a:prstGeom>
        </p:spPr>
        <p:txBody>
          <a:bodyPr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baseline="0">
                <a:latin typeface="Swis721 Th BT"/>
                <a:cs typeface="Swis721 Th BT"/>
              </a:defRPr>
            </a:lvl1pPr>
          </a:lstStyle>
          <a:p>
            <a:pPr lvl="0"/>
            <a:r>
              <a:rPr lang="en-GB" dirty="0" smtClean="0"/>
              <a:t>CODE - Product Name - 28pt Text:Swis721 </a:t>
            </a:r>
            <a:r>
              <a:rPr lang="en-GB" dirty="0" err="1" smtClean="0"/>
              <a:t>Th</a:t>
            </a:r>
            <a:r>
              <a:rPr lang="en-GB" dirty="0" smtClean="0"/>
              <a:t> BT</a:t>
            </a:r>
            <a:endParaRPr lang="en-US" dirty="0"/>
          </a:p>
        </p:txBody>
      </p:sp>
      <p:pic>
        <p:nvPicPr>
          <p:cNvPr id="19" name="Picture 18" descr="Powerpoint Slide Background 02 low res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667"/>
          <a:stretch/>
        </p:blipFill>
        <p:spPr>
          <a:xfrm>
            <a:off x="0" y="0"/>
            <a:ext cx="9144000" cy="741680"/>
          </a:xfrm>
          <a:prstGeom prst="rect">
            <a:avLst/>
          </a:prstGeom>
        </p:spPr>
      </p:pic>
      <p:sp>
        <p:nvSpPr>
          <p:cNvPr id="22" name="Content Placeholder 2"/>
          <p:cNvSpPr>
            <a:spLocks noGrp="1"/>
          </p:cNvSpPr>
          <p:nvPr>
            <p:ph idx="1" hasCustomPrompt="1"/>
          </p:nvPr>
        </p:nvSpPr>
        <p:spPr>
          <a:xfrm>
            <a:off x="201613" y="1371600"/>
            <a:ext cx="8737600" cy="84454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 baseline="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r>
              <a:rPr lang="en-GB" dirty="0" smtClean="0"/>
              <a:t>Add Product Story and Claim Here – DO NOT CHANGE POINT SIZE TO FILL SPACE. – Text: Swis721 </a:t>
            </a:r>
            <a:r>
              <a:rPr lang="en-GB" dirty="0" err="1" smtClean="0"/>
              <a:t>Th</a:t>
            </a:r>
            <a:r>
              <a:rPr lang="en-GB" dirty="0" smtClean="0"/>
              <a:t> BT Thin. Size: 11</a:t>
            </a:r>
          </a:p>
          <a:p>
            <a:endParaRPr lang="en-GB" dirty="0" smtClean="0"/>
          </a:p>
        </p:txBody>
      </p:sp>
      <p:pic>
        <p:nvPicPr>
          <p:cNvPr id="7" name="Picture 6" descr="Powerpoint Slide Background 02 low res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667"/>
          <a:stretch/>
        </p:blipFill>
        <p:spPr>
          <a:xfrm>
            <a:off x="0" y="6116320"/>
            <a:ext cx="9144000" cy="741680"/>
          </a:xfrm>
          <a:prstGeom prst="rect">
            <a:avLst/>
          </a:prstGeom>
        </p:spPr>
      </p:pic>
      <p:pic>
        <p:nvPicPr>
          <p:cNvPr id="8" name="Picture 7" descr="MASTER_Kenwood_Logo_CMYK_outlin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799" y="6366453"/>
            <a:ext cx="1748843" cy="241414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4" hasCustomPrompt="1"/>
          </p:nvPr>
        </p:nvSpPr>
        <p:spPr>
          <a:xfrm>
            <a:off x="203799" y="2362200"/>
            <a:ext cx="4596801" cy="3632200"/>
          </a:xfrm>
          <a:prstGeom prst="rect">
            <a:avLst/>
          </a:prstGeom>
        </p:spPr>
        <p:txBody>
          <a:bodyPr numCol="2" spcCol="180000">
            <a:normAutofit/>
          </a:bodyPr>
          <a:lstStyle>
            <a:lvl1pPr marL="171450" marR="0" indent="-1714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3092B"/>
              </a:buClr>
              <a:buSzTx/>
              <a:buFont typeface="Arial" panose="020B0604020202020204" pitchFamily="34" charset="0"/>
              <a:buChar char="•"/>
              <a:tabLst/>
              <a:defRPr sz="1000" baseline="0">
                <a:solidFill>
                  <a:srgbClr val="C00000"/>
                </a:solidFill>
              </a:defRPr>
            </a:lvl1pPr>
          </a:lstStyle>
          <a:p>
            <a:r>
              <a:rPr lang="en-GB" dirty="0" smtClean="0"/>
              <a:t>Key features and benefits, TextSwis721 </a:t>
            </a:r>
            <a:r>
              <a:rPr lang="en-GB" dirty="0" err="1" smtClean="0"/>
              <a:t>Th</a:t>
            </a:r>
            <a:r>
              <a:rPr lang="en-GB" dirty="0" smtClean="0"/>
              <a:t> BT Thin Size 10.5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5" hasCustomPrompt="1"/>
          </p:nvPr>
        </p:nvSpPr>
        <p:spPr>
          <a:xfrm>
            <a:off x="4940300" y="2362200"/>
            <a:ext cx="4013200" cy="3632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smtClean="0"/>
              <a:t>Product Picture</a:t>
            </a:r>
            <a:endParaRPr 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03200" y="88899"/>
            <a:ext cx="2000250" cy="5651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3" hasCustomPrompt="1"/>
          </p:nvPr>
        </p:nvSpPr>
        <p:spPr>
          <a:xfrm>
            <a:off x="2247901" y="79375"/>
            <a:ext cx="6699249" cy="57785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aseline="0">
                <a:solidFill>
                  <a:srgbClr val="C00000"/>
                </a:solidFill>
                <a:latin typeface="Jenna Sue"/>
                <a:cs typeface="Jenna Sue"/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r>
              <a:rPr lang="en-GB" dirty="0" smtClean="0"/>
              <a:t>Add Product Strapline – 28pt. </a:t>
            </a:r>
            <a:r>
              <a:rPr lang="en-GB" dirty="0" err="1" smtClean="0"/>
              <a:t>Text:JS</a:t>
            </a:r>
            <a:endParaRPr lang="en-GB" dirty="0" smtClean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222250" y="2222500"/>
            <a:ext cx="8724900" cy="0"/>
          </a:xfrm>
          <a:prstGeom prst="line">
            <a:avLst/>
          </a:prstGeom>
          <a:ln w="63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7083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werpoint Slide Background 02 low res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667"/>
          <a:stretch/>
        </p:blipFill>
        <p:spPr>
          <a:xfrm>
            <a:off x="0" y="6116320"/>
            <a:ext cx="9144000" cy="741680"/>
          </a:xfrm>
          <a:prstGeom prst="rect">
            <a:avLst/>
          </a:prstGeom>
        </p:spPr>
      </p:pic>
      <p:pic>
        <p:nvPicPr>
          <p:cNvPr id="8" name="Picture 7" descr="MASTER_Kenwood_Logo_CMYK_outlin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799" y="6366453"/>
            <a:ext cx="1748843" cy="241414"/>
          </a:xfrm>
          <a:prstGeom prst="rect">
            <a:avLst/>
          </a:prstGeom>
        </p:spPr>
      </p:pic>
      <p:sp>
        <p:nvSpPr>
          <p:cNvPr id="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11138" y="133350"/>
            <a:ext cx="2017712" cy="8191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5" hasCustomPrompt="1"/>
          </p:nvPr>
        </p:nvSpPr>
        <p:spPr>
          <a:xfrm>
            <a:off x="209550" y="1435100"/>
            <a:ext cx="3962400" cy="449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smtClean="0"/>
              <a:t>Free Area for preferred content or extra pictures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10274300" y="8839200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 anchor="t" anchorCtr="0">
            <a:norm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6" hasCustomPrompt="1"/>
          </p:nvPr>
        </p:nvSpPr>
        <p:spPr>
          <a:xfrm>
            <a:off x="213324" y="1022350"/>
            <a:ext cx="3977676" cy="3492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 b="0" i="0">
                <a:latin typeface="Swis721 Th BT"/>
                <a:cs typeface="Swis721 Th BT"/>
              </a:defRPr>
            </a:lvl1pPr>
          </a:lstStyle>
          <a:p>
            <a:pPr lvl="0"/>
            <a:r>
              <a:rPr lang="en-GB" dirty="0" smtClean="0"/>
              <a:t>CODE - Product Name - 14pt. Swiss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533775" y="6286500"/>
            <a:ext cx="5495925" cy="406400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prstClr val="black"/>
                </a:solidFill>
                <a:latin typeface="Swis721 Lt BT"/>
                <a:cs typeface="Swis721 Lt BT"/>
              </a:rPr>
              <a:t>Please contact your Regional Co-ordinator for </a:t>
            </a:r>
            <a:r>
              <a:rPr lang="en-GB" sz="1200" dirty="0" smtClean="0">
                <a:solidFill>
                  <a:prstClr val="black"/>
                </a:solidFill>
                <a:latin typeface="Swis721 Lt BT"/>
                <a:cs typeface="Swis721 Lt BT"/>
              </a:rPr>
              <a:t>samples and SKU information</a:t>
            </a:r>
            <a:endParaRPr lang="en-US" sz="120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Picture Placeholder 1"/>
          <p:cNvSpPr>
            <a:spLocks noGrp="1"/>
          </p:cNvSpPr>
          <p:nvPr>
            <p:ph type="pic" sz="quarter" idx="17"/>
          </p:nvPr>
        </p:nvSpPr>
        <p:spPr>
          <a:xfrm>
            <a:off x="4295774" y="139699"/>
            <a:ext cx="4724401" cy="5784851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2362728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3719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b="0" i="0" kern="1200" baseline="0">
          <a:solidFill>
            <a:schemeClr val="tx1"/>
          </a:solidFill>
          <a:latin typeface="Swis721 Th BT Thin"/>
          <a:ea typeface="+mj-ea"/>
          <a:cs typeface="Swis721 Th BT Thin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Swis721 Th BT Thin"/>
          <a:ea typeface="+mn-ea"/>
          <a:cs typeface="Swis721 Th BT Thin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Swis721 Th BT Thin"/>
          <a:ea typeface="+mn-ea"/>
          <a:cs typeface="Swis721 Th BT Thin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200" kern="1200">
          <a:solidFill>
            <a:schemeClr val="tx1"/>
          </a:solidFill>
          <a:latin typeface="Swis721 Th BT Thin"/>
          <a:ea typeface="+mn-ea"/>
          <a:cs typeface="Swis721 Th BT Thin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100" kern="1200">
          <a:solidFill>
            <a:schemeClr val="tx1"/>
          </a:solidFill>
          <a:latin typeface="Swis721 Th BT Thin"/>
          <a:ea typeface="+mn-ea"/>
          <a:cs typeface="Swis721 Th BT Thin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100" kern="1200">
          <a:solidFill>
            <a:schemeClr val="tx1"/>
          </a:solidFill>
          <a:latin typeface="Swis721 Th BT Thin"/>
          <a:ea typeface="+mn-ea"/>
          <a:cs typeface="Swis721 Th BT Thi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KAX980ME – Lasagne Roller</a:t>
            </a:r>
            <a:endParaRPr lang="en-GB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KENWOOD CHEF can be customised by adding a wide range of optional attachments expanding the functionality to perform practically all food preparation tasks. Our high quality attachments have been developed to deliver great, consistent results time after time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The </a:t>
            </a:r>
            <a:r>
              <a:rPr lang="en-GB" dirty="0"/>
              <a:t>Kenwood Pasta Cutters have been engineered to effortlessly produce classic Italian pasta dishes using the freshest ingredients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GB" dirty="0"/>
              <a:t>Heavy duty stainless steel body</a:t>
            </a:r>
          </a:p>
          <a:p>
            <a:pPr>
              <a:buClr>
                <a:schemeClr val="bg1"/>
              </a:buClr>
            </a:pPr>
            <a:r>
              <a:rPr lang="en-GB" dirty="0">
                <a:solidFill>
                  <a:schemeClr val="tx1"/>
                </a:solidFill>
              </a:rPr>
              <a:t>Highly durable and excellent for large quantities</a:t>
            </a:r>
          </a:p>
          <a:p>
            <a:endParaRPr lang="en-GB" dirty="0" smtClean="0"/>
          </a:p>
          <a:p>
            <a:r>
              <a:rPr lang="en-GB" dirty="0" smtClean="0"/>
              <a:t>Adjustable control dial  </a:t>
            </a:r>
            <a:endParaRPr lang="en-GB" dirty="0"/>
          </a:p>
          <a:p>
            <a:pPr>
              <a:buClr>
                <a:schemeClr val="bg1"/>
              </a:buClr>
            </a:pPr>
            <a:r>
              <a:rPr lang="en-GB" dirty="0" smtClean="0">
                <a:solidFill>
                  <a:schemeClr val="tx1"/>
                </a:solidFill>
              </a:rPr>
              <a:t>10 variable thickness settings</a:t>
            </a:r>
          </a:p>
          <a:p>
            <a:pPr>
              <a:buClr>
                <a:schemeClr val="bg1"/>
              </a:buClr>
            </a:pPr>
            <a:endParaRPr lang="en-GB" dirty="0">
              <a:solidFill>
                <a:schemeClr val="tx1"/>
              </a:solidFill>
            </a:endParaRPr>
          </a:p>
          <a:p>
            <a:pPr lvl="0"/>
            <a:r>
              <a:rPr lang="en-GB" dirty="0" smtClean="0"/>
              <a:t>Easy clean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</a:t>
            </a:r>
            <a:r>
              <a:rPr lang="en-US" dirty="0">
                <a:solidFill>
                  <a:schemeClr val="tx1"/>
                </a:solidFill>
              </a:rPr>
              <a:t>Integral side rings, to </a:t>
            </a:r>
            <a:r>
              <a:rPr lang="en-US" dirty="0" smtClean="0">
                <a:solidFill>
                  <a:schemeClr val="tx1"/>
                </a:solidFill>
              </a:rPr>
              <a:t>eliminate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flour and pasta entrapment for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easy </a:t>
            </a:r>
            <a:r>
              <a:rPr lang="en-US" dirty="0" err="1" smtClean="0">
                <a:solidFill>
                  <a:schemeClr val="tx1"/>
                </a:solidFill>
              </a:rPr>
              <a:t>cleanability</a:t>
            </a:r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smtClean="0"/>
              <a:t>	</a:t>
            </a:r>
            <a:r>
              <a:rPr lang="en-GB" dirty="0" smtClean="0"/>
              <a:t> 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US" dirty="0"/>
              <a:t>Create fresh, authentic pasta sheets for the perfect Lasagne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Compatibility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endParaRPr lang="en-GB" dirty="0" smtClean="0"/>
          </a:p>
          <a:p>
            <a:pPr>
              <a:buClr>
                <a:schemeClr val="bg1"/>
              </a:buClr>
            </a:pPr>
            <a:r>
              <a:rPr lang="en-GB" dirty="0" smtClean="0">
                <a:solidFill>
                  <a:schemeClr val="tx1"/>
                </a:solidFill>
              </a:rPr>
              <a:t>KAX980ME – Twist Fit attachment</a:t>
            </a:r>
          </a:p>
          <a:p>
            <a:pPr>
              <a:buClr>
                <a:schemeClr val="bg1"/>
              </a:buClr>
            </a:pPr>
            <a:r>
              <a:rPr lang="en-GB" dirty="0" smtClean="0">
                <a:solidFill>
                  <a:schemeClr val="tx1"/>
                </a:solidFill>
              </a:rPr>
              <a:t>For </a:t>
            </a:r>
            <a:r>
              <a:rPr lang="en-GB" dirty="0">
                <a:solidFill>
                  <a:schemeClr val="tx1"/>
                </a:solidFill>
              </a:rPr>
              <a:t>Chef </a:t>
            </a:r>
            <a:r>
              <a:rPr lang="en-GB" dirty="0" smtClean="0">
                <a:solidFill>
                  <a:schemeClr val="tx1"/>
                </a:solidFill>
              </a:rPr>
              <a:t>and </a:t>
            </a:r>
            <a:r>
              <a:rPr lang="en-GB" dirty="0" err="1" smtClean="0">
                <a:solidFill>
                  <a:schemeClr val="tx1"/>
                </a:solidFill>
              </a:rPr>
              <a:t>kMix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ranges </a:t>
            </a:r>
            <a:endParaRPr lang="en-GB" dirty="0">
              <a:solidFill>
                <a:schemeClr val="tx1"/>
              </a:solidFill>
            </a:endParaRP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Clr>
                <a:schemeClr val="bg1"/>
              </a:buClr>
              <a:buNone/>
            </a:pPr>
            <a:r>
              <a:rPr lang="en-GB" dirty="0" smtClean="0">
                <a:solidFill>
                  <a:schemeClr val="tx1"/>
                </a:solidFill>
              </a:rPr>
              <a:t> </a:t>
            </a:r>
            <a:endParaRPr lang="en-GB" dirty="0">
              <a:solidFill>
                <a:schemeClr val="tx1"/>
              </a:solidFill>
            </a:endParaRPr>
          </a:p>
          <a:p>
            <a:pPr>
              <a:buClr>
                <a:schemeClr val="bg1"/>
              </a:buClr>
            </a:pPr>
            <a:r>
              <a:rPr lang="en-GB" dirty="0" smtClean="0">
                <a:solidFill>
                  <a:schemeClr val="tx1"/>
                </a:solidFill>
              </a:rPr>
              <a:t> </a:t>
            </a:r>
            <a:endParaRPr lang="en-GB" dirty="0">
              <a:solidFill>
                <a:schemeClr val="tx1"/>
              </a:solidFill>
            </a:endParaRPr>
          </a:p>
          <a:p>
            <a:pPr marL="0" indent="0">
              <a:buClr>
                <a:schemeClr val="bg1"/>
              </a:buClr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marL="0" indent="0">
              <a:buClr>
                <a:schemeClr val="bg1"/>
              </a:buClr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>
              <a:buClr>
                <a:schemeClr val="bg1"/>
              </a:buClr>
            </a:pPr>
            <a:r>
              <a:rPr lang="en-GB" dirty="0" smtClean="0">
                <a:solidFill>
                  <a:schemeClr val="tx1"/>
                </a:solidFill>
              </a:rPr>
              <a:t> </a:t>
            </a:r>
            <a:endParaRPr lang="en-GB" dirty="0">
              <a:solidFill>
                <a:schemeClr val="tx1"/>
              </a:solidFill>
            </a:endParaRPr>
          </a:p>
          <a:p>
            <a:pPr>
              <a:buClr>
                <a:schemeClr val="bg1"/>
              </a:buClr>
            </a:pPr>
            <a:endParaRPr lang="en-GB" dirty="0" smtClean="0">
              <a:solidFill>
                <a:schemeClr val="tx1"/>
              </a:solidFill>
            </a:endParaRPr>
          </a:p>
          <a:p>
            <a:pPr>
              <a:buClr>
                <a:schemeClr val="bg1"/>
              </a:buClr>
            </a:pPr>
            <a:endParaRPr lang="en-GB" dirty="0">
              <a:solidFill>
                <a:schemeClr val="tx1"/>
              </a:solidFill>
            </a:endParaRPr>
          </a:p>
          <a:p>
            <a:pPr>
              <a:buClr>
                <a:schemeClr val="bg1"/>
              </a:buClr>
            </a:pPr>
            <a:r>
              <a:rPr lang="en-GB" dirty="0" smtClean="0">
                <a:solidFill>
                  <a:schemeClr val="tx1"/>
                </a:solidFill>
              </a:rPr>
              <a:t> 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866" y="2652251"/>
            <a:ext cx="209551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79512" y="89014"/>
            <a:ext cx="2359276" cy="576064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2000" b="1" dirty="0"/>
              <a:t>KM Attachment</a:t>
            </a:r>
            <a:endParaRPr lang="en-GB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068960"/>
            <a:ext cx="3584079" cy="1891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61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en-US" dirty="0"/>
              <a:t>KAX980ME – Lasagne </a:t>
            </a:r>
            <a:r>
              <a:rPr lang="en-US" dirty="0" smtClean="0"/>
              <a:t>Roller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04762" y="260648"/>
            <a:ext cx="2134990" cy="576064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pPr algn="ctr"/>
            <a:r>
              <a:rPr lang="en-US" sz="2000" b="1" dirty="0"/>
              <a:t>KM </a:t>
            </a:r>
            <a:r>
              <a:rPr lang="en-US" sz="2000" b="1" dirty="0" smtClean="0"/>
              <a:t>Attachment</a:t>
            </a:r>
            <a:endParaRPr lang="en-GB" sz="2000" b="1" dirty="0" smtClean="0">
              <a:cs typeface="Arial" panose="020B0604020202020204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511634"/>
              </p:ext>
            </p:extLst>
          </p:nvPr>
        </p:nvGraphicFramePr>
        <p:xfrm>
          <a:off x="4355976" y="404664"/>
          <a:ext cx="4619625" cy="646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309"/>
                <a:gridCol w="3411316"/>
              </a:tblGrid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lang="en-GB" sz="800" b="1" dirty="0" smtClean="0">
                          <a:latin typeface="Swis721 Th BT Thin"/>
                        </a:rPr>
                        <a:t>Product Details</a:t>
                      </a:r>
                      <a:endParaRPr lang="en-GB" sz="800" b="1" dirty="0">
                        <a:latin typeface="Swis721 Th BT Thin"/>
                      </a:endParaRP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459">
                <a:tc>
                  <a:txBody>
                    <a:bodyPr/>
                    <a:lstStyle/>
                    <a:p>
                      <a:pPr algn="l"/>
                      <a:r>
                        <a:rPr lang="en-GB" sz="800" b="1" dirty="0" smtClean="0">
                          <a:latin typeface="Swis721 Th BT Thin"/>
                        </a:rPr>
                        <a:t>Colour</a:t>
                      </a:r>
                      <a:endParaRPr lang="en-GB" sz="800" b="1" dirty="0">
                        <a:latin typeface="Swis721 Th BT Thin"/>
                      </a:endParaRP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 smtClean="0">
                          <a:latin typeface="Swis721 Th BT Thin"/>
                        </a:rPr>
                        <a:t>Silver</a:t>
                      </a:r>
                      <a:endParaRPr lang="en-GB" sz="800" dirty="0">
                        <a:latin typeface="Swis721 Th BT Thin"/>
                      </a:endParaRP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en-GB" sz="800" b="1" dirty="0" smtClean="0">
                          <a:latin typeface="Swis721 Th BT Thin"/>
                        </a:rPr>
                        <a:t>Materials</a:t>
                      </a:r>
                      <a:endParaRPr lang="en-GB" sz="800" b="1" dirty="0">
                        <a:latin typeface="Swis721 Th BT Thin"/>
                      </a:endParaRP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>
                          <a:latin typeface="Swis721 Th BT Thin"/>
                          <a:cs typeface="Arial" pitchFamily="34" charset="0"/>
                        </a:rPr>
                        <a:t>Stainless Steel</a:t>
                      </a: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74835"/>
              </p:ext>
            </p:extLst>
          </p:nvPr>
        </p:nvGraphicFramePr>
        <p:xfrm>
          <a:off x="4355976" y="1196752"/>
          <a:ext cx="4629150" cy="646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5431"/>
                <a:gridCol w="820187"/>
                <a:gridCol w="1519211"/>
                <a:gridCol w="1404321"/>
              </a:tblGrid>
              <a:tr h="180000">
                <a:tc>
                  <a:txBody>
                    <a:bodyPr/>
                    <a:lstStyle/>
                    <a:p>
                      <a:pPr algn="l"/>
                      <a:endParaRPr lang="en-GB" sz="800" b="1" dirty="0">
                        <a:latin typeface="Swis721 Th BT Thin"/>
                      </a:endParaRP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1" dirty="0" smtClean="0">
                          <a:latin typeface="Swis721 Th BT Thin"/>
                        </a:rPr>
                        <a:t>Packaging</a:t>
                      </a:r>
                      <a:endParaRPr lang="en-GB" sz="800" b="1" dirty="0">
                        <a:latin typeface="Swis721 Th BT Thin"/>
                      </a:endParaRP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1" dirty="0" smtClean="0">
                          <a:latin typeface="Swis721 Th BT Thin"/>
                        </a:rPr>
                        <a:t>Single Pack</a:t>
                      </a:r>
                      <a:endParaRPr lang="en-GB" sz="800" b="1" dirty="0">
                        <a:latin typeface="Swis721 Th BT Thin"/>
                      </a:endParaRP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1" dirty="0" smtClean="0">
                          <a:latin typeface="Swis721 Th BT Thin"/>
                        </a:rPr>
                        <a:t>Multi Pack</a:t>
                      </a:r>
                      <a:endParaRPr lang="en-GB" sz="800" b="1" dirty="0">
                        <a:latin typeface="Swis721 Th BT Thin"/>
                      </a:endParaRP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0000">
                <a:tc rowSpan="2">
                  <a:txBody>
                    <a:bodyPr/>
                    <a:lstStyle/>
                    <a:p>
                      <a:pPr algn="l"/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Swis721 Th BT Thin"/>
                        </a:rPr>
                        <a:t> KAX980ME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Swis721 Th BT Thin"/>
                      </a:endParaRP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Swis721 Th BT Thin"/>
                        </a:rPr>
                        <a:t>Size (cm)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Swis721 Th BT Thin"/>
                      </a:endParaRP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>
                          <a:latin typeface="Swis721 Th BT Thin"/>
                        </a:rPr>
                        <a:t> </a:t>
                      </a: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Swis721 Th BT Thin"/>
                          <a:ea typeface="+mn-ea"/>
                          <a:cs typeface="+mn-cs"/>
                        </a:rPr>
                        <a:t>25.7L x 16.1W x 7.8H</a:t>
                      </a:r>
                      <a:endParaRPr lang="en-GB" sz="800" dirty="0" smtClean="0">
                        <a:latin typeface="Swis721 Th BT Thin"/>
                      </a:endParaRP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Swis721 Th BT Thin"/>
                          <a:ea typeface="+mn-ea"/>
                          <a:cs typeface="+mn-cs"/>
                        </a:rPr>
                        <a:t>34L x 33W x 27.5H</a:t>
                      </a:r>
                      <a:endParaRPr lang="en-GB" sz="800" dirty="0" smtClean="0">
                        <a:latin typeface="Swis721 Th BT Thin"/>
                      </a:endParaRP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pPr algn="l"/>
                      <a:endParaRPr lang="en-GB" sz="1000" b="1" dirty="0">
                        <a:latin typeface="Swis721 Th BT Thin"/>
                      </a:endParaRP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Swis721 Th BT Thin"/>
                        </a:rPr>
                        <a:t>Weight (kg)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Swis721 Th BT Thin"/>
                      </a:endParaRP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aseline="0" dirty="0" smtClean="0">
                          <a:latin typeface="Swis721 Th BT Thin"/>
                        </a:rPr>
                        <a:t> 1.44</a:t>
                      </a:r>
                      <a:endParaRPr lang="en-GB" sz="800" dirty="0">
                        <a:latin typeface="Swis721 Th BT Thin"/>
                      </a:endParaRP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aseline="0" dirty="0" smtClean="0">
                          <a:latin typeface="Swis721 Th BT Thin"/>
                        </a:rPr>
                        <a:t>11.94</a:t>
                      </a:r>
                      <a:endParaRPr lang="en-GB" sz="800" dirty="0">
                        <a:latin typeface="Swis721 Th BT Thin"/>
                      </a:endParaRP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608142"/>
              </p:ext>
            </p:extLst>
          </p:nvPr>
        </p:nvGraphicFramePr>
        <p:xfrm>
          <a:off x="4355976" y="1988287"/>
          <a:ext cx="2069638" cy="431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3292"/>
                <a:gridCol w="856346"/>
              </a:tblGrid>
              <a:tr h="14401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 smtClean="0">
                          <a:latin typeface="Swis721 Th BT Thin"/>
                        </a:rPr>
                        <a:t>MOQ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1" dirty="0" smtClean="0">
                          <a:latin typeface="Swis721 Th BT Thin"/>
                        </a:rPr>
                        <a:t> PCS</a:t>
                      </a:r>
                      <a:endParaRPr lang="en-GB" sz="800" b="1" dirty="0">
                        <a:latin typeface="Swis721 Th BT Thin"/>
                      </a:endParaRP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Swis721 Th BT Thin"/>
                        </a:rPr>
                        <a:t> KAX980ME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Swis721 Th BT Thin"/>
                      </a:endParaRP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 smtClean="0">
                          <a:latin typeface="Swis721 Th BT Thin"/>
                        </a:rPr>
                        <a:t>3000</a:t>
                      </a:r>
                      <a:endParaRPr lang="en-GB" sz="800" dirty="0">
                        <a:latin typeface="Swis721 Th BT Thin"/>
                      </a:endParaRP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999422"/>
              </p:ext>
            </p:extLst>
          </p:nvPr>
        </p:nvGraphicFramePr>
        <p:xfrm>
          <a:off x="4355976" y="2636912"/>
          <a:ext cx="4629149" cy="55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5830"/>
                <a:gridCol w="1709224"/>
                <a:gridCol w="785223"/>
                <a:gridCol w="1208872"/>
              </a:tblGrid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en-GB" sz="800" b="1" dirty="0" smtClean="0">
                          <a:latin typeface="Swis721 Th BT Thin"/>
                        </a:rPr>
                        <a:t>SKU</a:t>
                      </a:r>
                      <a:endParaRPr lang="en-GB" sz="800" b="1" dirty="0">
                        <a:latin typeface="Swis721 Th BT Thin"/>
                      </a:endParaRP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latin typeface="Swis721 Th BT Thin"/>
                        </a:rPr>
                        <a:t>Description</a:t>
                      </a:r>
                      <a:endParaRPr lang="en-GB" sz="800" b="1" dirty="0">
                        <a:latin typeface="Swis721 Th BT Thin"/>
                      </a:endParaRP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800" b="1" dirty="0" smtClean="0">
                          <a:latin typeface="Swis721 Th BT Thin"/>
                        </a:rPr>
                        <a:t>Barcode</a:t>
                      </a:r>
                      <a:endParaRPr lang="en-GB" sz="800" b="1" dirty="0">
                        <a:latin typeface="Swis721 Th BT Thin"/>
                      </a:endParaRP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b="1" dirty="0"/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Swis721 Th BT Thin"/>
                          <a:ea typeface="+mn-ea"/>
                          <a:cs typeface="+mn-cs"/>
                        </a:rPr>
                        <a:t>AW20011034</a:t>
                      </a:r>
                      <a:endParaRPr lang="en-GB" sz="800" dirty="0">
                        <a:latin typeface="Swis721 Th BT Thin"/>
                      </a:endParaRP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Swis721 Th BT Thin"/>
                          <a:ea typeface="+mn-ea"/>
                          <a:cs typeface="+mn-cs"/>
                        </a:rPr>
                        <a:t>KAX980ME ATT KW </a:t>
                      </a:r>
                    </a:p>
                    <a:p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Swis721 Th BT Thin"/>
                          <a:ea typeface="+mn-ea"/>
                          <a:cs typeface="+mn-cs"/>
                        </a:rPr>
                        <a:t>LASAGNE ROLLER INT</a:t>
                      </a:r>
                      <a:endParaRPr lang="en-GB" sz="800" b="0" i="0" kern="1200" dirty="0" smtClean="0">
                        <a:solidFill>
                          <a:schemeClr val="tx1"/>
                        </a:solidFill>
                        <a:effectLst/>
                        <a:latin typeface="Swis721 Th BT Thin"/>
                        <a:ea typeface="+mn-ea"/>
                        <a:cs typeface="+mn-cs"/>
                      </a:endParaRP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0" dirty="0" smtClean="0">
                          <a:latin typeface="Swis721 Th BT Thin"/>
                        </a:rPr>
                        <a:t>Single Pack</a:t>
                      </a:r>
                      <a:endParaRPr lang="en-GB" sz="800" b="0" dirty="0">
                        <a:latin typeface="Swis721 Th BT Thin"/>
                      </a:endParaRP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Swis721 Th BT Thin"/>
                          <a:ea typeface="+mn-ea"/>
                          <a:cs typeface="+mn-cs"/>
                        </a:rPr>
                        <a:t>5011423197074</a:t>
                      </a:r>
                      <a:endParaRPr lang="en-GB" sz="800" dirty="0">
                        <a:latin typeface="Swis721 Th BT Thin"/>
                      </a:endParaRP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62" y="2380710"/>
            <a:ext cx="3709988" cy="223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6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 anchorCtr="0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</TotalTime>
  <Words>165</Words>
  <Application>Microsoft Office PowerPoint</Application>
  <PresentationFormat>On-screen Show (4:3)</PresentationFormat>
  <Paragraphs>66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KAX980ME – Lasagne Roller</vt:lpstr>
      <vt:lpstr>PowerPoint Presentation</vt:lpstr>
    </vt:vector>
  </TitlesOfParts>
  <Company>Kenwood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Ingrid Christolomme</dc:creator>
  <cp:lastModifiedBy>Courtenage, Kayleigh</cp:lastModifiedBy>
  <cp:revision>87</cp:revision>
  <dcterms:created xsi:type="dcterms:W3CDTF">2011-10-17T11:44:42Z</dcterms:created>
  <dcterms:modified xsi:type="dcterms:W3CDTF">2018-02-08T15:10:24Z</dcterms:modified>
</cp:coreProperties>
</file>